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46"/>
  </p:notesMasterIdLst>
  <p:handoutMasterIdLst>
    <p:handoutMasterId r:id="rId47"/>
  </p:handoutMasterIdLst>
  <p:sldIdLst>
    <p:sldId id="257" r:id="rId3"/>
    <p:sldId id="265" r:id="rId4"/>
    <p:sldId id="278" r:id="rId5"/>
    <p:sldId id="291" r:id="rId6"/>
    <p:sldId id="342" r:id="rId7"/>
    <p:sldId id="292" r:id="rId8"/>
    <p:sldId id="293" r:id="rId9"/>
    <p:sldId id="343" r:id="rId10"/>
    <p:sldId id="344" r:id="rId11"/>
    <p:sldId id="358" r:id="rId12"/>
    <p:sldId id="335" r:id="rId13"/>
    <p:sldId id="330" r:id="rId14"/>
    <p:sldId id="334" r:id="rId15"/>
    <p:sldId id="348" r:id="rId16"/>
    <p:sldId id="355" r:id="rId17"/>
    <p:sldId id="356" r:id="rId18"/>
    <p:sldId id="357" r:id="rId19"/>
    <p:sldId id="290" r:id="rId20"/>
    <p:sldId id="307" r:id="rId21"/>
    <p:sldId id="316" r:id="rId22"/>
    <p:sldId id="308" r:id="rId23"/>
    <p:sldId id="309" r:id="rId24"/>
    <p:sldId id="322" r:id="rId25"/>
    <p:sldId id="310" r:id="rId26"/>
    <p:sldId id="351" r:id="rId27"/>
    <p:sldId id="311" r:id="rId28"/>
    <p:sldId id="312" r:id="rId29"/>
    <p:sldId id="352" r:id="rId30"/>
    <p:sldId id="324" r:id="rId31"/>
    <p:sldId id="328" r:id="rId32"/>
    <p:sldId id="313" r:id="rId33"/>
    <p:sldId id="317" r:id="rId34"/>
    <p:sldId id="314" r:id="rId35"/>
    <p:sldId id="329" r:id="rId36"/>
    <p:sldId id="298" r:id="rId37"/>
    <p:sldId id="299" r:id="rId38"/>
    <p:sldId id="300" r:id="rId39"/>
    <p:sldId id="301" r:id="rId40"/>
    <p:sldId id="302" r:id="rId41"/>
    <p:sldId id="303" r:id="rId42"/>
    <p:sldId id="346" r:id="rId43"/>
    <p:sldId id="350" r:id="rId44"/>
    <p:sldId id="286"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F2EFEE"/>
    <a:srgbClr val="719501"/>
    <a:srgbClr val="71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50" autoAdjust="0"/>
    <p:restoredTop sz="83099" autoAdjust="0"/>
  </p:normalViewPr>
  <p:slideViewPr>
    <p:cSldViewPr snapToGrid="0">
      <p:cViewPr varScale="1">
        <p:scale>
          <a:sx n="92" d="100"/>
          <a:sy n="92" d="100"/>
        </p:scale>
        <p:origin x="283"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49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germinogg\GGG%20Folders\PRESENTATIONS\2016\DDRC%202016,%20UNIV%20CHICAGO\Copy%20of%20funding%20curve%20analysis%20Tables%204%20and%205%202006-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ocalhost\Users\germinogg\GGG%20Folders\PRESENTATIONS\2016\DDRC%202016,%20UNIV%20CHICAGO\Copy%20of%20funding%20curve%20analysis%20Tables%204%20and%205%202006-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1"/>
    </c:view3D>
    <c:floor>
      <c:thickness val="0"/>
    </c:floor>
    <c:sideWall>
      <c:thickness val="0"/>
    </c:sideWall>
    <c:backWall>
      <c:thickness val="0"/>
    </c:backWall>
    <c:plotArea>
      <c:layout/>
      <c:pie3DChart>
        <c:varyColors val="1"/>
        <c:ser>
          <c:idx val="0"/>
          <c:order val="0"/>
          <c:explosion val="25"/>
          <c:dPt>
            <c:idx val="0"/>
            <c:bubble3D val="0"/>
            <c:explosion val="21"/>
            <c:spPr>
              <a:solidFill>
                <a:schemeClr val="accent1"/>
              </a:solidFill>
              <a:ln w="19050">
                <a:solidFill>
                  <a:schemeClr val="lt1"/>
                </a:solidFill>
              </a:ln>
              <a:effectLst/>
            </c:spPr>
            <c:extLst>
              <c:ext xmlns:c16="http://schemas.microsoft.com/office/drawing/2014/chart" uri="{C3380CC4-5D6E-409C-BE32-E72D297353CC}">
                <c16:uniqueId val="{00000001-3B88-4920-9AB6-6D18B7026F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88-4920-9AB6-6D18B7026F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88-4920-9AB6-6D18B7026F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B88-4920-9AB6-6D18B7026F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B88-4920-9AB6-6D18B7026F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B88-4920-9AB6-6D18B7026FF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B88-4920-9AB6-6D18B7026FF3}"/>
              </c:ext>
            </c:extLst>
          </c:dPt>
          <c:dLbls>
            <c:dLbl>
              <c:idx val="0"/>
              <c:layout>
                <c:manualLayout>
                  <c:x val="-0.18673203568980701"/>
                  <c:y val="-0.15327703440055099"/>
                </c:manualLayout>
              </c:layout>
              <c:tx>
                <c:rich>
                  <a:bodyPr/>
                  <a:lstStyle/>
                  <a:p>
                    <a:r>
                      <a:rPr lang="en-US" sz="1400" dirty="0">
                        <a:solidFill>
                          <a:schemeClr val="bg1"/>
                        </a:solidFill>
                      </a:rPr>
                      <a:t>Research Project Grants 64%</a:t>
                    </a:r>
                    <a:endParaRPr lang="en-US" dirty="0">
                      <a:solidFill>
                        <a:schemeClr val="bg1"/>
                      </a:solidFill>
                    </a:endParaRPr>
                  </a:p>
                </c:rich>
              </c:tx>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3B88-4920-9AB6-6D18B7026FF3}"/>
                </c:ext>
              </c:extLst>
            </c:dLbl>
            <c:dLbl>
              <c:idx val="2"/>
              <c:layout>
                <c:manualLayout>
                  <c:x val="6.5299747628609697E-3"/>
                  <c:y val="-8.2539784359948899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3B88-4920-9AB6-6D18B7026FF3}"/>
                </c:ext>
              </c:extLst>
            </c:dLbl>
            <c:dLbl>
              <c:idx val="5"/>
              <c:layout>
                <c:manualLayout>
                  <c:x val="-6.1133568279085303E-3"/>
                  <c:y val="3.261913156377840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3B88-4920-9AB6-6D18B7026FF3}"/>
                </c:ext>
              </c:extLst>
            </c:dLbl>
            <c:spPr>
              <a:noFill/>
              <a:ln>
                <a:noFill/>
              </a:ln>
              <a:effectLst/>
            </c:spPr>
            <c:txPr>
              <a:bodyPr rot="0" vert="horz"/>
              <a:lstStyle/>
              <a:p>
                <a:pPr>
                  <a:defRPr sz="1400"/>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constant 03162016.xlsx]Sheet1'!$B$25:$B$31</c:f>
              <c:strCache>
                <c:ptCount val="7"/>
                <c:pt idx="0">
                  <c:v>Research Project Grants</c:v>
                </c:pt>
                <c:pt idx="1">
                  <c:v>Research Centers</c:v>
                </c:pt>
                <c:pt idx="2">
                  <c:v>Other Research</c:v>
                </c:pt>
                <c:pt idx="3">
                  <c:v>Research Training</c:v>
                </c:pt>
                <c:pt idx="4">
                  <c:v>R&amp;D contracts</c:v>
                </c:pt>
                <c:pt idx="5">
                  <c:v>Intramural Research</c:v>
                </c:pt>
                <c:pt idx="6">
                  <c:v>RMS</c:v>
                </c:pt>
              </c:strCache>
            </c:strRef>
          </c:cat>
          <c:val>
            <c:numRef>
              <c:f>'[Chart constant 03162016.xlsx]Sheet1'!$C$25:$C$31</c:f>
              <c:numCache>
                <c:formatCode>_("$"* #,##0_);_("$"* \(#,##0\);_("$"* "-"??_);_(@_)</c:formatCode>
                <c:ptCount val="7"/>
                <c:pt idx="0">
                  <c:v>1165507</c:v>
                </c:pt>
                <c:pt idx="1">
                  <c:v>114566</c:v>
                </c:pt>
                <c:pt idx="2">
                  <c:v>128615</c:v>
                </c:pt>
                <c:pt idx="3">
                  <c:v>59300</c:v>
                </c:pt>
                <c:pt idx="4">
                  <c:v>95405</c:v>
                </c:pt>
                <c:pt idx="5">
                  <c:v>184430</c:v>
                </c:pt>
                <c:pt idx="6">
                  <c:v>68487</c:v>
                </c:pt>
              </c:numCache>
            </c:numRef>
          </c:val>
          <c:extLst>
            <c:ext xmlns:c16="http://schemas.microsoft.com/office/drawing/2014/chart" uri="{C3380CC4-5D6E-409C-BE32-E72D297353CC}">
              <c16:uniqueId val="{0000000E-3B88-4920-9AB6-6D18B7026FF3}"/>
            </c:ext>
          </c:extLst>
        </c:ser>
        <c:ser>
          <c:idx val="1"/>
          <c:order val="1"/>
          <c:explosion val="25"/>
          <c:dPt>
            <c:idx val="0"/>
            <c:bubble3D val="0"/>
            <c:spPr>
              <a:solidFill>
                <a:schemeClr val="accent1"/>
              </a:solidFill>
              <a:ln w="19050">
                <a:solidFill>
                  <a:schemeClr val="lt1"/>
                </a:solidFill>
              </a:ln>
              <a:effectLst/>
            </c:spPr>
            <c:extLst>
              <c:ext xmlns:c16="http://schemas.microsoft.com/office/drawing/2014/chart" uri="{C3380CC4-5D6E-409C-BE32-E72D297353CC}">
                <c16:uniqueId val="{00000010-3B88-4920-9AB6-6D18B7026F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3B88-4920-9AB6-6D18B7026F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4-3B88-4920-9AB6-6D18B7026F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6-3B88-4920-9AB6-6D18B7026F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8-3B88-4920-9AB6-6D18B7026F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A-3B88-4920-9AB6-6D18B7026FF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C-3B88-4920-9AB6-6D18B7026FF3}"/>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constant 03162016.xlsx]Sheet1'!$B$25:$B$31</c:f>
              <c:strCache>
                <c:ptCount val="7"/>
                <c:pt idx="0">
                  <c:v>Research Project Grants</c:v>
                </c:pt>
                <c:pt idx="1">
                  <c:v>Research Centers</c:v>
                </c:pt>
                <c:pt idx="2">
                  <c:v>Other Research</c:v>
                </c:pt>
                <c:pt idx="3">
                  <c:v>Research Training</c:v>
                </c:pt>
                <c:pt idx="4">
                  <c:v>R&amp;D contracts</c:v>
                </c:pt>
                <c:pt idx="5">
                  <c:v>Intramural Research</c:v>
                </c:pt>
                <c:pt idx="6">
                  <c:v>RMS</c:v>
                </c:pt>
              </c:strCache>
            </c:strRef>
          </c:cat>
          <c:val>
            <c:numRef>
              <c:f>'[Chart constant 03162016.xlsx]Sheet1'!$D$25:$D$31</c:f>
              <c:numCache>
                <c:formatCode>0%</c:formatCode>
                <c:ptCount val="7"/>
                <c:pt idx="0">
                  <c:v>0.641689469308653</c:v>
                </c:pt>
                <c:pt idx="1">
                  <c:v>6.3076236985977099E-2</c:v>
                </c:pt>
                <c:pt idx="2">
                  <c:v>7.0811150079006305E-2</c:v>
                </c:pt>
                <c:pt idx="3">
                  <c:v>3.2648611745792297E-2</c:v>
                </c:pt>
                <c:pt idx="4">
                  <c:v>5.2526826367745597E-2</c:v>
                </c:pt>
                <c:pt idx="5">
                  <c:v>0.10154103649707399</c:v>
                </c:pt>
                <c:pt idx="6">
                  <c:v>3.7706669015751697E-2</c:v>
                </c:pt>
              </c:numCache>
            </c:numRef>
          </c:val>
          <c:extLst>
            <c:ext xmlns:c16="http://schemas.microsoft.com/office/drawing/2014/chart" uri="{C3380CC4-5D6E-409C-BE32-E72D297353CC}">
              <c16:uniqueId val="{0000001D-3B88-4920-9AB6-6D18B7026FF3}"/>
            </c:ext>
          </c:extLst>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12994492193"/>
          <c:y val="0.117511881302165"/>
          <c:w val="0.86126719596943602"/>
          <c:h val="0.73228377995452698"/>
        </c:manualLayout>
      </c:layout>
      <c:lineChart>
        <c:grouping val="standard"/>
        <c:varyColors val="0"/>
        <c:ser>
          <c:idx val="4"/>
          <c:order val="0"/>
          <c:tx>
            <c:strRef>
              <c:f>'chart 5 R01 apps'!$E$1</c:f>
              <c:strCache>
                <c:ptCount val="1"/>
                <c:pt idx="0">
                  <c:v>Total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2.7243193354155499E-2"/>
                  <c:y val="3.4665167238960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F6-451E-B2D3-5A4E271B6FD8}"/>
                </c:ext>
              </c:extLst>
            </c:dLbl>
            <c:dLbl>
              <c:idx val="1"/>
              <c:layout>
                <c:manualLayout>
                  <c:x val="-3.5419421851801101E-2"/>
                  <c:y val="3.4665167238960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F6-451E-B2D3-5A4E271B6FD8}"/>
                </c:ext>
              </c:extLst>
            </c:dLbl>
            <c:dLbl>
              <c:idx val="2"/>
              <c:layout>
                <c:manualLayout>
                  <c:x val="-3.70546675513303E-2"/>
                  <c:y val="3.1776403302380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F6-451E-B2D3-5A4E271B6FD8}"/>
                </c:ext>
              </c:extLst>
            </c:dLbl>
            <c:dLbl>
              <c:idx val="3"/>
              <c:layout>
                <c:manualLayout>
                  <c:x val="-3.5419421851801199E-2"/>
                  <c:y val="2.5998875429220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F6-451E-B2D3-5A4E271B6FD8}"/>
                </c:ext>
              </c:extLst>
            </c:dLbl>
            <c:dLbl>
              <c:idx val="4"/>
              <c:layout>
                <c:manualLayout>
                  <c:x val="-3.5419421851801101E-2"/>
                  <c:y val="2.8887639365800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F6-451E-B2D3-5A4E271B6FD8}"/>
                </c:ext>
              </c:extLst>
            </c:dLbl>
            <c:dLbl>
              <c:idx val="5"/>
              <c:layout>
                <c:manualLayout>
                  <c:x val="-3.0513684753213699E-2"/>
                  <c:y val="2.8887639365800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F6-451E-B2D3-5A4E271B6FD8}"/>
                </c:ext>
              </c:extLst>
            </c:dLbl>
            <c:dLbl>
              <c:idx val="6"/>
              <c:layout>
                <c:manualLayout>
                  <c:x val="-3.70546675513303E-2"/>
                  <c:y val="3.4665167238960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F6-451E-B2D3-5A4E271B6FD8}"/>
                </c:ext>
              </c:extLst>
            </c:dLbl>
            <c:dLbl>
              <c:idx val="7"/>
              <c:layout>
                <c:manualLayout>
                  <c:x val="-3.3784176152272E-2"/>
                  <c:y val="3.4665167238960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F6-451E-B2D3-5A4E271B6FD8}"/>
                </c:ext>
              </c:extLst>
            </c:dLbl>
            <c:dLbl>
              <c:idx val="8"/>
              <c:layout>
                <c:manualLayout>
                  <c:x val="-3.3784176152272E-2"/>
                  <c:y val="3.466528096982399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9580649609723498E-2"/>
                      <c:h val="4.52091556074775E-2"/>
                    </c:manualLayout>
                  </c15:layout>
                </c:ext>
                <c:ext xmlns:c16="http://schemas.microsoft.com/office/drawing/2014/chart" uri="{C3380CC4-5D6E-409C-BE32-E72D297353CC}">
                  <c16:uniqueId val="{00000008-9EF6-451E-B2D3-5A4E271B6FD8}"/>
                </c:ext>
              </c:extLst>
            </c:dLbl>
            <c:dLbl>
              <c:idx val="9"/>
              <c:layout>
                <c:manualLayout>
                  <c:x val="-3.3784176152272E-2"/>
                  <c:y val="3.1776403302380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F6-451E-B2D3-5A4E271B6FD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5 R01 apps'!$A$2:$A$11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'chart 5 R01 apps'!$E$2:$E$11</c:f>
              <c:numCache>
                <c:formatCode>General</c:formatCode>
                <c:ptCount val="10"/>
                <c:pt idx="0">
                  <c:v>2510</c:v>
                </c:pt>
                <c:pt idx="1">
                  <c:v>2400</c:v>
                </c:pt>
                <c:pt idx="2">
                  <c:v>2304</c:v>
                </c:pt>
                <c:pt idx="3">
                  <c:v>2159</c:v>
                </c:pt>
                <c:pt idx="4">
                  <c:v>2378</c:v>
                </c:pt>
                <c:pt idx="5">
                  <c:v>2331</c:v>
                </c:pt>
                <c:pt idx="6">
                  <c:v>2251</c:v>
                </c:pt>
                <c:pt idx="7">
                  <c:v>2342</c:v>
                </c:pt>
                <c:pt idx="8">
                  <c:v>2447</c:v>
                </c:pt>
                <c:pt idx="9">
                  <c:v>2777</c:v>
                </c:pt>
              </c:numCache>
            </c:numRef>
          </c:val>
          <c:smooth val="0"/>
          <c:extLst>
            <c:ext xmlns:c16="http://schemas.microsoft.com/office/drawing/2014/chart" uri="{C3380CC4-5D6E-409C-BE32-E72D297353CC}">
              <c16:uniqueId val="{0000000A-9EF6-451E-B2D3-5A4E271B6FD8}"/>
            </c:ext>
          </c:extLst>
        </c:ser>
        <c:ser>
          <c:idx val="1"/>
          <c:order val="1"/>
          <c:tx>
            <c:strRef>
              <c:f>'chart 5 R01 apps'!$B$1</c:f>
              <c:strCache>
                <c:ptCount val="1"/>
                <c:pt idx="0">
                  <c:v>New</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3784176152272E-2"/>
                  <c:y val="3.1776403302380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EF6-451E-B2D3-5A4E271B6FD8}"/>
                </c:ext>
              </c:extLst>
            </c:dLbl>
            <c:dLbl>
              <c:idx val="1"/>
              <c:layout>
                <c:manualLayout>
                  <c:x val="-3.70546675513303E-2"/>
                  <c:y val="2.5998875429220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EF6-451E-B2D3-5A4E271B6FD8}"/>
                </c:ext>
              </c:extLst>
            </c:dLbl>
            <c:dLbl>
              <c:idx val="2"/>
              <c:layout>
                <c:manualLayout>
                  <c:x val="-3.70546675513303E-2"/>
                  <c:y val="2.5998875429220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EF6-451E-B2D3-5A4E271B6FD8}"/>
                </c:ext>
              </c:extLst>
            </c:dLbl>
            <c:dLbl>
              <c:idx val="3"/>
              <c:layout>
                <c:manualLayout>
                  <c:x val="-3.8689913250859402E-2"/>
                  <c:y val="2.5998875429220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EF6-451E-B2D3-5A4E271B6FD8}"/>
                </c:ext>
              </c:extLst>
            </c:dLbl>
            <c:dLbl>
              <c:idx val="4"/>
              <c:layout>
                <c:manualLayout>
                  <c:x val="-3.5419421851801101E-2"/>
                  <c:y val="3.7553931175540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EF6-451E-B2D3-5A4E271B6FD8}"/>
                </c:ext>
              </c:extLst>
            </c:dLbl>
            <c:dLbl>
              <c:idx val="5"/>
              <c:layout>
                <c:manualLayout>
                  <c:x val="-3.70546675513303E-2"/>
                  <c:y val="2.8887639365800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EF6-451E-B2D3-5A4E271B6FD8}"/>
                </c:ext>
              </c:extLst>
            </c:dLbl>
            <c:dLbl>
              <c:idx val="6"/>
              <c:layout>
                <c:manualLayout>
                  <c:x val="-3.3784176152272E-2"/>
                  <c:y val="3.4665167238960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EF6-451E-B2D3-5A4E271B6FD8}"/>
                </c:ext>
              </c:extLst>
            </c:dLbl>
            <c:dLbl>
              <c:idx val="7"/>
              <c:layout>
                <c:manualLayout>
                  <c:x val="-3.3784176152272E-2"/>
                  <c:y val="3.1776403302380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EF6-451E-B2D3-5A4E271B6FD8}"/>
                </c:ext>
              </c:extLst>
            </c:dLbl>
            <c:dLbl>
              <c:idx val="8"/>
              <c:layout>
                <c:manualLayout>
                  <c:x val="-4.5230896048976003E-2"/>
                  <c:y val="2.8887639365800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EF6-451E-B2D3-5A4E271B6FD8}"/>
                </c:ext>
              </c:extLst>
            </c:dLbl>
            <c:dLbl>
              <c:idx val="9"/>
              <c:layout>
                <c:manualLayout>
                  <c:x val="-3.3784176152272E-2"/>
                  <c:y val="2.8887639365800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EF6-451E-B2D3-5A4E271B6FD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5 R01 apps'!$A$2:$A$11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'chart 5 R01 apps'!$B$2:$B$11</c:f>
              <c:numCache>
                <c:formatCode>General</c:formatCode>
                <c:ptCount val="10"/>
                <c:pt idx="0">
                  <c:v>1804</c:v>
                </c:pt>
                <c:pt idx="1">
                  <c:v>1678</c:v>
                </c:pt>
                <c:pt idx="2">
                  <c:v>1613</c:v>
                </c:pt>
                <c:pt idx="3">
                  <c:v>1574</c:v>
                </c:pt>
                <c:pt idx="4">
                  <c:v>1722</c:v>
                </c:pt>
                <c:pt idx="5">
                  <c:v>1806</c:v>
                </c:pt>
                <c:pt idx="6">
                  <c:v>1756</c:v>
                </c:pt>
                <c:pt idx="7">
                  <c:v>1873</c:v>
                </c:pt>
                <c:pt idx="8">
                  <c:v>2008</c:v>
                </c:pt>
                <c:pt idx="9">
                  <c:v>2293</c:v>
                </c:pt>
              </c:numCache>
            </c:numRef>
          </c:val>
          <c:smooth val="0"/>
          <c:extLst>
            <c:ext xmlns:c16="http://schemas.microsoft.com/office/drawing/2014/chart" uri="{C3380CC4-5D6E-409C-BE32-E72D297353CC}">
              <c16:uniqueId val="{00000015-9EF6-451E-B2D3-5A4E271B6FD8}"/>
            </c:ext>
          </c:extLst>
        </c:ser>
        <c:ser>
          <c:idx val="5"/>
          <c:order val="2"/>
          <c:tx>
            <c:strRef>
              <c:f>'chart 5 R01 apps'!$F$1</c:f>
              <c:strCache>
                <c:ptCount val="1"/>
                <c:pt idx="0">
                  <c:v>Renewal</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2.7177783526174299E-2"/>
                  <c:y val="2.5998875429220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EF6-451E-B2D3-5A4E271B6FD8}"/>
                </c:ext>
              </c:extLst>
            </c:dLbl>
            <c:dLbl>
              <c:idx val="1"/>
              <c:layout>
                <c:manualLayout>
                  <c:x val="-3.04482749252326E-2"/>
                  <c:y val="3.4665167238960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EF6-451E-B2D3-5A4E271B6FD8}"/>
                </c:ext>
              </c:extLst>
            </c:dLbl>
            <c:dLbl>
              <c:idx val="2"/>
              <c:layout>
                <c:manualLayout>
                  <c:x val="-3.2083520624761698E-2"/>
                  <c:y val="3.4665167238960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EF6-451E-B2D3-5A4E271B6FD8}"/>
                </c:ext>
              </c:extLst>
            </c:dLbl>
            <c:dLbl>
              <c:idx val="3"/>
              <c:layout>
                <c:manualLayout>
                  <c:x val="-3.04482749252326E-2"/>
                  <c:y val="3.4665167238960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EF6-451E-B2D3-5A4E271B6FD8}"/>
                </c:ext>
              </c:extLst>
            </c:dLbl>
            <c:dLbl>
              <c:idx val="4"/>
              <c:layout>
                <c:manualLayout>
                  <c:x val="-3.04482749252326E-2"/>
                  <c:y val="3.755393117554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EF6-451E-B2D3-5A4E271B6FD8}"/>
                </c:ext>
              </c:extLst>
            </c:dLbl>
            <c:dLbl>
              <c:idx val="5"/>
              <c:layout>
                <c:manualLayout>
                  <c:x val="-2.5542537826645201E-2"/>
                  <c:y val="2.3110111492640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EF6-451E-B2D3-5A4E271B6FD8}"/>
                </c:ext>
              </c:extLst>
            </c:dLbl>
            <c:dLbl>
              <c:idx val="6"/>
              <c:layout>
                <c:manualLayout>
                  <c:x val="-3.2083520624761698E-2"/>
                  <c:y val="3.4665167238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EF6-451E-B2D3-5A4E271B6FD8}"/>
                </c:ext>
              </c:extLst>
            </c:dLbl>
            <c:dLbl>
              <c:idx val="7"/>
              <c:layout>
                <c:manualLayout>
                  <c:x val="-2.8813029225703401E-2"/>
                  <c:y val="3.4665167238960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EF6-451E-B2D3-5A4E271B6FD8}"/>
                </c:ext>
              </c:extLst>
            </c:dLbl>
            <c:dLbl>
              <c:idx val="8"/>
              <c:layout>
                <c:manualLayout>
                  <c:x val="-4.0259749122407401E-2"/>
                  <c:y val="3.4665167238960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9EF6-451E-B2D3-5A4E271B6FD8}"/>
                </c:ext>
              </c:extLst>
            </c:dLbl>
            <c:dLbl>
              <c:idx val="9"/>
              <c:layout>
                <c:manualLayout>
                  <c:x val="-2.8813029225703401E-2"/>
                  <c:y val="2.8887639365800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EF6-451E-B2D3-5A4E271B6FD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5 R01 apps'!$A$2:$A$11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'chart 5 R01 apps'!$F$2:$F$11</c:f>
              <c:numCache>
                <c:formatCode>General</c:formatCode>
                <c:ptCount val="10"/>
                <c:pt idx="0">
                  <c:v>706</c:v>
                </c:pt>
                <c:pt idx="1">
                  <c:v>722</c:v>
                </c:pt>
                <c:pt idx="2">
                  <c:v>691</c:v>
                </c:pt>
                <c:pt idx="3">
                  <c:v>585</c:v>
                </c:pt>
                <c:pt idx="4">
                  <c:v>656</c:v>
                </c:pt>
                <c:pt idx="5">
                  <c:v>525</c:v>
                </c:pt>
                <c:pt idx="6">
                  <c:v>495</c:v>
                </c:pt>
                <c:pt idx="7">
                  <c:v>469</c:v>
                </c:pt>
                <c:pt idx="8">
                  <c:v>439</c:v>
                </c:pt>
                <c:pt idx="9">
                  <c:v>484</c:v>
                </c:pt>
              </c:numCache>
            </c:numRef>
          </c:val>
          <c:smooth val="0"/>
          <c:extLst>
            <c:ext xmlns:c16="http://schemas.microsoft.com/office/drawing/2014/chart" uri="{C3380CC4-5D6E-409C-BE32-E72D297353CC}">
              <c16:uniqueId val="{00000020-9EF6-451E-B2D3-5A4E271B6FD8}"/>
            </c:ext>
          </c:extLst>
        </c:ser>
        <c:dLbls>
          <c:dLblPos val="ctr"/>
          <c:showLegendKey val="0"/>
          <c:showVal val="1"/>
          <c:showCatName val="0"/>
          <c:showSerName val="0"/>
          <c:showPercent val="0"/>
          <c:showBubbleSize val="0"/>
        </c:dLbls>
        <c:marker val="1"/>
        <c:smooth val="0"/>
        <c:axId val="2127296936"/>
        <c:axId val="2129230472"/>
      </c:lineChart>
      <c:catAx>
        <c:axId val="212729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29230472"/>
        <c:crosses val="autoZero"/>
        <c:auto val="1"/>
        <c:lblAlgn val="ctr"/>
        <c:lblOffset val="100"/>
        <c:noMultiLvlLbl val="0"/>
      </c:catAx>
      <c:valAx>
        <c:axId val="2129230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R01 Applications</a:t>
                </a:r>
              </a:p>
            </c:rich>
          </c:tx>
          <c:layout>
            <c:manualLayout>
              <c:xMode val="edge"/>
              <c:yMode val="edge"/>
              <c:x val="3.6985668053629199E-3"/>
              <c:y val="0.34453848203443599"/>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27296936"/>
        <c:crosses val="autoZero"/>
        <c:crossBetween val="between"/>
      </c:valAx>
      <c:spPr>
        <a:noFill/>
        <a:ln>
          <a:noFill/>
        </a:ln>
        <a:effectLst/>
      </c:spPr>
    </c:plotArea>
    <c:legend>
      <c:legendPos val="b"/>
      <c:layout>
        <c:manualLayout>
          <c:xMode val="edge"/>
          <c:yMode val="edge"/>
          <c:x val="1.08718087117908E-2"/>
          <c:y val="0.93210381171264101"/>
          <c:w val="0.31761711996664599"/>
          <c:h val="6.500742435077870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00259393805304E-2"/>
          <c:y val="9.42776164386296E-2"/>
          <c:w val="0.89342565785834205"/>
          <c:h val="0.774456054209954"/>
        </c:manualLayout>
      </c:layout>
      <c:lineChart>
        <c:grouping val="standard"/>
        <c:varyColors val="0"/>
        <c:ser>
          <c:idx val="1"/>
          <c:order val="0"/>
          <c:tx>
            <c:strRef>
              <c:f>' chart 4 R01-R37 awds'!$M$1</c:f>
              <c:strCache>
                <c:ptCount val="1"/>
                <c:pt idx="0">
                  <c:v>All funded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59060869565217E-2"/>
                  <c:y val="1.7743979721165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7D-4C3E-B0B4-CF8ED407DB81}"/>
                </c:ext>
              </c:extLst>
            </c:dLbl>
            <c:dLbl>
              <c:idx val="1"/>
              <c:layout>
                <c:manualLayout>
                  <c:x val="-2.7297391304347801E-2"/>
                  <c:y val="2.7883396704689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7D-4C3E-B0B4-CF8ED407DB81}"/>
                </c:ext>
              </c:extLst>
            </c:dLbl>
            <c:dLbl>
              <c:idx val="2"/>
              <c:layout>
                <c:manualLayout>
                  <c:x val="-2.8688695652173999E-2"/>
                  <c:y val="2.2813688212927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7D-4C3E-B0B4-CF8ED407DB81}"/>
                </c:ext>
              </c:extLst>
            </c:dLbl>
            <c:dLbl>
              <c:idx val="3"/>
              <c:layout>
                <c:manualLayout>
                  <c:x val="-2.45147826086956E-2"/>
                  <c:y val="2.2813688212927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7D-4C3E-B0B4-CF8ED407DB81}"/>
                </c:ext>
              </c:extLst>
            </c:dLbl>
            <c:dLbl>
              <c:idx val="4"/>
              <c:layout>
                <c:manualLayout>
                  <c:x val="-2.7297391304347801E-2"/>
                  <c:y val="2.7883396704689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7D-4C3E-B0B4-CF8ED407DB81}"/>
                </c:ext>
              </c:extLst>
            </c:dLbl>
            <c:dLbl>
              <c:idx val="5"/>
              <c:layout>
                <c:manualLayout>
                  <c:x val="-2.59060869565217E-2"/>
                  <c:y val="2.027883396704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7D-4C3E-B0B4-CF8ED407DB81}"/>
                </c:ext>
              </c:extLst>
            </c:dLbl>
            <c:dLbl>
              <c:idx val="6"/>
              <c:layout>
                <c:manualLayout>
                  <c:x val="-2.7297391304347898E-2"/>
                  <c:y val="1.7743979721165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7D-4C3E-B0B4-CF8ED407DB81}"/>
                </c:ext>
              </c:extLst>
            </c:dLbl>
            <c:dLbl>
              <c:idx val="7"/>
              <c:layout>
                <c:manualLayout>
                  <c:x val="-2.5906086956521801E-2"/>
                  <c:y val="2.027883396704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7D-4C3E-B0B4-CF8ED407DB81}"/>
                </c:ext>
              </c:extLst>
            </c:dLbl>
            <c:dLbl>
              <c:idx val="8"/>
              <c:layout>
                <c:manualLayout>
                  <c:x val="-3.2862608695652197E-2"/>
                  <c:y val="2.027883396704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7D-4C3E-B0B4-CF8ED407DB81}"/>
                </c:ext>
              </c:extLst>
            </c:dLbl>
            <c:dLbl>
              <c:idx val="9"/>
              <c:layout>
                <c:manualLayout>
                  <c:x val="-2.59060869565217E-2"/>
                  <c:y val="1.7743979721165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7D-4C3E-B0B4-CF8ED407DB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chart 4 R01-R37 awds'!$L$2:$L$11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 chart 4 R01-R37 awds'!$M$2:$M$11</c:f>
              <c:numCache>
                <c:formatCode>General</c:formatCode>
                <c:ptCount val="10"/>
                <c:pt idx="0">
                  <c:v>2307</c:v>
                </c:pt>
                <c:pt idx="1">
                  <c:v>2319</c:v>
                </c:pt>
                <c:pt idx="2">
                  <c:v>2266</c:v>
                </c:pt>
                <c:pt idx="3">
                  <c:v>2239</c:v>
                </c:pt>
                <c:pt idx="4">
                  <c:v>2293</c:v>
                </c:pt>
                <c:pt idx="5">
                  <c:v>2242</c:v>
                </c:pt>
                <c:pt idx="6">
                  <c:v>2133</c:v>
                </c:pt>
                <c:pt idx="7">
                  <c:v>2013</c:v>
                </c:pt>
                <c:pt idx="8">
                  <c:v>1955</c:v>
                </c:pt>
                <c:pt idx="9">
                  <c:v>2007</c:v>
                </c:pt>
              </c:numCache>
            </c:numRef>
          </c:val>
          <c:smooth val="0"/>
          <c:extLst>
            <c:ext xmlns:c16="http://schemas.microsoft.com/office/drawing/2014/chart" uri="{C3380CC4-5D6E-409C-BE32-E72D297353CC}">
              <c16:uniqueId val="{0000000A-707D-4C3E-B0B4-CF8ED407DB81}"/>
            </c:ext>
          </c:extLst>
        </c:ser>
        <c:ser>
          <c:idx val="2"/>
          <c:order val="1"/>
          <c:tx>
            <c:strRef>
              <c:f>' chart 4 R01-R37 awds'!$N$1</c:f>
              <c:strCache>
                <c:ptCount val="1"/>
                <c:pt idx="0">
                  <c:v>Noncompeting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3.0135652173913001E-2"/>
                  <c:y val="3.2953105196451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7D-4C3E-B0B4-CF8ED407DB81}"/>
                </c:ext>
              </c:extLst>
            </c:dLbl>
            <c:dLbl>
              <c:idx val="1"/>
              <c:layout>
                <c:manualLayout>
                  <c:x val="-3.1526956521739098E-2"/>
                  <c:y val="2.2813688212927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7D-4C3E-B0B4-CF8ED407DB81}"/>
                </c:ext>
              </c:extLst>
            </c:dLbl>
            <c:dLbl>
              <c:idx val="2"/>
              <c:layout>
                <c:manualLayout>
                  <c:x val="-3.1526956521739098E-2"/>
                  <c:y val="2.2813688212927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7D-4C3E-B0B4-CF8ED407DB81}"/>
                </c:ext>
              </c:extLst>
            </c:dLbl>
            <c:dLbl>
              <c:idx val="3"/>
              <c:layout>
                <c:manualLayout>
                  <c:x val="-3.0135652173913001E-2"/>
                  <c:y val="2.2813688212927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7D-4C3E-B0B4-CF8ED407DB81}"/>
                </c:ext>
              </c:extLst>
            </c:dLbl>
            <c:dLbl>
              <c:idx val="4"/>
              <c:layout>
                <c:manualLayout>
                  <c:x val="-3.1526956521739098E-2"/>
                  <c:y val="2.7883396704689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07D-4C3E-B0B4-CF8ED407DB81}"/>
                </c:ext>
              </c:extLst>
            </c:dLbl>
            <c:dLbl>
              <c:idx val="5"/>
              <c:layout>
                <c:manualLayout>
                  <c:x val="-3.1526956521739098E-2"/>
                  <c:y val="3.2953105196451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7D-4C3E-B0B4-CF8ED407DB81}"/>
                </c:ext>
              </c:extLst>
            </c:dLbl>
            <c:dLbl>
              <c:idx val="6"/>
              <c:layout>
                <c:manualLayout>
                  <c:x val="-3.5700869565217397E-2"/>
                  <c:y val="1.7743979721165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7D-4C3E-B0B4-CF8ED407DB81}"/>
                </c:ext>
              </c:extLst>
            </c:dLbl>
            <c:dLbl>
              <c:idx val="7"/>
              <c:layout>
                <c:manualLayout>
                  <c:x val="-2.7353043478261001E-2"/>
                  <c:y val="2.28136882129276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7D-4C3E-B0B4-CF8ED407DB81}"/>
                </c:ext>
              </c:extLst>
            </c:dLbl>
            <c:dLbl>
              <c:idx val="8"/>
              <c:layout>
                <c:manualLayout>
                  <c:x val="-2.4570434782608699E-2"/>
                  <c:y val="2.788339670468949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2184347826087001E-2"/>
                      <c:h val="4.4740177439797198E-2"/>
                    </c:manualLayout>
                  </c15:layout>
                </c:ext>
                <c:ext xmlns:c16="http://schemas.microsoft.com/office/drawing/2014/chart" uri="{C3380CC4-5D6E-409C-BE32-E72D297353CC}">
                  <c16:uniqueId val="{00000013-707D-4C3E-B0B4-CF8ED407DB81}"/>
                </c:ext>
              </c:extLst>
            </c:dLbl>
            <c:dLbl>
              <c:idx val="9"/>
              <c:layout>
                <c:manualLayout>
                  <c:x val="-3.0135652173913001E-2"/>
                  <c:y val="2.02788339670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7D-4C3E-B0B4-CF8ED407DB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chart 4 R01-R37 awds'!$L$2:$L$11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 chart 4 R01-R37 awds'!$N$2:$N$11</c:f>
              <c:numCache>
                <c:formatCode>General</c:formatCode>
                <c:ptCount val="10"/>
                <c:pt idx="0">
                  <c:v>1846</c:v>
                </c:pt>
                <c:pt idx="1">
                  <c:v>1813</c:v>
                </c:pt>
                <c:pt idx="2">
                  <c:v>1786</c:v>
                </c:pt>
                <c:pt idx="3">
                  <c:v>1792</c:v>
                </c:pt>
                <c:pt idx="4">
                  <c:v>1730</c:v>
                </c:pt>
                <c:pt idx="5">
                  <c:v>1779</c:v>
                </c:pt>
                <c:pt idx="6">
                  <c:v>1744</c:v>
                </c:pt>
                <c:pt idx="7">
                  <c:v>1638</c:v>
                </c:pt>
                <c:pt idx="8">
                  <c:v>1473</c:v>
                </c:pt>
                <c:pt idx="9">
                  <c:v>1570</c:v>
                </c:pt>
              </c:numCache>
            </c:numRef>
          </c:val>
          <c:smooth val="0"/>
          <c:extLst>
            <c:ext xmlns:c16="http://schemas.microsoft.com/office/drawing/2014/chart" uri="{C3380CC4-5D6E-409C-BE32-E72D297353CC}">
              <c16:uniqueId val="{00000015-707D-4C3E-B0B4-CF8ED407DB81}"/>
            </c:ext>
          </c:extLst>
        </c:ser>
        <c:ser>
          <c:idx val="3"/>
          <c:order val="2"/>
          <c:tx>
            <c:strRef>
              <c:f>' chart 4 R01-R37 awds'!$O$1</c:f>
              <c:strCache>
                <c:ptCount val="1"/>
                <c:pt idx="0">
                  <c:v>All competing</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2.45147826086957E-2"/>
                  <c:y val="-2.534854245880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7D-4C3E-B0B4-CF8ED407DB81}"/>
                </c:ext>
              </c:extLst>
            </c:dLbl>
            <c:dLbl>
              <c:idx val="1"/>
              <c:layout>
                <c:manualLayout>
                  <c:x val="-2.7297391304347801E-2"/>
                  <c:y val="-2.5348542458808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07D-4C3E-B0B4-CF8ED407DB81}"/>
                </c:ext>
              </c:extLst>
            </c:dLbl>
            <c:dLbl>
              <c:idx val="2"/>
              <c:layout>
                <c:manualLayout>
                  <c:x val="-2.45147826086956E-2"/>
                  <c:y val="-2.2813688212927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07D-4C3E-B0B4-CF8ED407DB81}"/>
                </c:ext>
              </c:extLst>
            </c:dLbl>
            <c:dLbl>
              <c:idx val="3"/>
              <c:layout>
                <c:manualLayout>
                  <c:x val="-2.59060869565217E-2"/>
                  <c:y val="-2.534854245880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07D-4C3E-B0B4-CF8ED407DB81}"/>
                </c:ext>
              </c:extLst>
            </c:dLbl>
            <c:dLbl>
              <c:idx val="4"/>
              <c:layout>
                <c:manualLayout>
                  <c:x val="-2.7297391304347801E-2"/>
                  <c:y val="-3.0418250950570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07D-4C3E-B0B4-CF8ED407DB81}"/>
                </c:ext>
              </c:extLst>
            </c:dLbl>
            <c:dLbl>
              <c:idx val="5"/>
              <c:layout>
                <c:manualLayout>
                  <c:x val="-2.59060869565217E-2"/>
                  <c:y val="-2.788339670468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07D-4C3E-B0B4-CF8ED407DB81}"/>
                </c:ext>
              </c:extLst>
            </c:dLbl>
            <c:dLbl>
              <c:idx val="6"/>
              <c:layout>
                <c:manualLayout>
                  <c:x val="-2.7297391304347898E-2"/>
                  <c:y val="-2.7883396704689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07D-4C3E-B0B4-CF8ED407DB81}"/>
                </c:ext>
              </c:extLst>
            </c:dLbl>
            <c:dLbl>
              <c:idx val="7"/>
              <c:layout>
                <c:manualLayout>
                  <c:x val="-2.5906086956521801E-2"/>
                  <c:y val="-3.0418250950570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07D-4C3E-B0B4-CF8ED407DB81}"/>
                </c:ext>
              </c:extLst>
            </c:dLbl>
            <c:dLbl>
              <c:idx val="8"/>
              <c:layout>
                <c:manualLayout>
                  <c:x val="-3.14713043478261E-2"/>
                  <c:y val="-3.2953105196451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07D-4C3E-B0B4-CF8ED407DB81}"/>
                </c:ext>
              </c:extLst>
            </c:dLbl>
            <c:dLbl>
              <c:idx val="9"/>
              <c:layout>
                <c:manualLayout>
                  <c:x val="-2.7297391304347801E-2"/>
                  <c:y val="-3.04182509505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07D-4C3E-B0B4-CF8ED407DB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chart 4 R01-R37 awds'!$L$2:$L$11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 chart 4 R01-R37 awds'!$O$2:$O$11</c:f>
              <c:numCache>
                <c:formatCode>General</c:formatCode>
                <c:ptCount val="10"/>
                <c:pt idx="0">
                  <c:v>461</c:v>
                </c:pt>
                <c:pt idx="1">
                  <c:v>506</c:v>
                </c:pt>
                <c:pt idx="2">
                  <c:v>480</c:v>
                </c:pt>
                <c:pt idx="3">
                  <c:v>447</c:v>
                </c:pt>
                <c:pt idx="4">
                  <c:v>563</c:v>
                </c:pt>
                <c:pt idx="5">
                  <c:v>463</c:v>
                </c:pt>
                <c:pt idx="6">
                  <c:v>389</c:v>
                </c:pt>
                <c:pt idx="7">
                  <c:v>381</c:v>
                </c:pt>
                <c:pt idx="8">
                  <c:v>482</c:v>
                </c:pt>
                <c:pt idx="9">
                  <c:v>437</c:v>
                </c:pt>
              </c:numCache>
            </c:numRef>
          </c:val>
          <c:smooth val="0"/>
          <c:extLst>
            <c:ext xmlns:c16="http://schemas.microsoft.com/office/drawing/2014/chart" uri="{C3380CC4-5D6E-409C-BE32-E72D297353CC}">
              <c16:uniqueId val="{00000020-707D-4C3E-B0B4-CF8ED407DB81}"/>
            </c:ext>
          </c:extLst>
        </c:ser>
        <c:ser>
          <c:idx val="4"/>
          <c:order val="3"/>
          <c:tx>
            <c:strRef>
              <c:f>' chart 4 R01-R37 awds'!$P$1</c:f>
              <c:strCache>
                <c:ptCount val="1"/>
                <c:pt idx="0">
                  <c:v>New</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2.45147826086957E-2"/>
                  <c:y val="-2.2813688212927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07D-4C3E-B0B4-CF8ED407DB81}"/>
                </c:ext>
              </c:extLst>
            </c:dLbl>
            <c:dLbl>
              <c:idx val="1"/>
              <c:layout>
                <c:manualLayout>
                  <c:x val="-2.7297391304347801E-2"/>
                  <c:y val="-2.7883396704689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707D-4C3E-B0B4-CF8ED407DB81}"/>
                </c:ext>
              </c:extLst>
            </c:dLbl>
            <c:dLbl>
              <c:idx val="2"/>
              <c:layout>
                <c:manualLayout>
                  <c:x val="-2.45147826086956E-2"/>
                  <c:y val="-2.7883396704689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707D-4C3E-B0B4-CF8ED407DB81}"/>
                </c:ext>
              </c:extLst>
            </c:dLbl>
            <c:dLbl>
              <c:idx val="3"/>
              <c:layout>
                <c:manualLayout>
                  <c:x val="-2.59060869565217E-2"/>
                  <c:y val="-2.0278833967047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707D-4C3E-B0B4-CF8ED407DB81}"/>
                </c:ext>
              </c:extLst>
            </c:dLbl>
            <c:dLbl>
              <c:idx val="4"/>
              <c:layout>
                <c:manualLayout>
                  <c:x val="-2.5906086956521801E-2"/>
                  <c:y val="-2.7883396704689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707D-4C3E-B0B4-CF8ED407DB81}"/>
                </c:ext>
              </c:extLst>
            </c:dLbl>
            <c:dLbl>
              <c:idx val="5"/>
              <c:layout>
                <c:manualLayout>
                  <c:x val="-2.7297391304347898E-2"/>
                  <c:y val="-2.534854245880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07D-4C3E-B0B4-CF8ED407DB81}"/>
                </c:ext>
              </c:extLst>
            </c:dLbl>
            <c:dLbl>
              <c:idx val="6"/>
              <c:layout>
                <c:manualLayout>
                  <c:x val="-2.7297391304347898E-2"/>
                  <c:y val="-3.0418250950570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707D-4C3E-B0B4-CF8ED407DB81}"/>
                </c:ext>
              </c:extLst>
            </c:dLbl>
            <c:dLbl>
              <c:idx val="7"/>
              <c:layout>
                <c:manualLayout>
                  <c:x val="-2.5906086956521801E-2"/>
                  <c:y val="-2.53485424588088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707D-4C3E-B0B4-CF8ED407DB81}"/>
                </c:ext>
              </c:extLst>
            </c:dLbl>
            <c:dLbl>
              <c:idx val="8"/>
              <c:layout>
                <c:manualLayout>
                  <c:x val="-3.2862608695652197E-2"/>
                  <c:y val="-2.027883396704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707D-4C3E-B0B4-CF8ED407DB81}"/>
                </c:ext>
              </c:extLst>
            </c:dLbl>
            <c:dLbl>
              <c:idx val="9"/>
              <c:layout>
                <c:manualLayout>
                  <c:x val="-2.59060869565217E-2"/>
                  <c:y val="-1.7743979721165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707D-4C3E-B0B4-CF8ED407DB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chart 4 R01-R37 awds'!$L$2:$L$11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 chart 4 R01-R37 awds'!$P$2:$P$11</c:f>
              <c:numCache>
                <c:formatCode>General</c:formatCode>
                <c:ptCount val="10"/>
                <c:pt idx="0">
                  <c:v>232</c:v>
                </c:pt>
                <c:pt idx="1">
                  <c:v>273</c:v>
                </c:pt>
                <c:pt idx="2">
                  <c:v>256</c:v>
                </c:pt>
                <c:pt idx="3">
                  <c:v>262</c:v>
                </c:pt>
                <c:pt idx="4">
                  <c:v>326</c:v>
                </c:pt>
                <c:pt idx="5">
                  <c:v>279</c:v>
                </c:pt>
                <c:pt idx="6">
                  <c:v>229</c:v>
                </c:pt>
                <c:pt idx="7">
                  <c:v>244</c:v>
                </c:pt>
                <c:pt idx="8">
                  <c:v>328</c:v>
                </c:pt>
                <c:pt idx="9">
                  <c:v>303</c:v>
                </c:pt>
              </c:numCache>
            </c:numRef>
          </c:val>
          <c:smooth val="0"/>
          <c:extLst>
            <c:ext xmlns:c16="http://schemas.microsoft.com/office/drawing/2014/chart" uri="{C3380CC4-5D6E-409C-BE32-E72D297353CC}">
              <c16:uniqueId val="{0000002B-707D-4C3E-B0B4-CF8ED407DB81}"/>
            </c:ext>
          </c:extLst>
        </c:ser>
        <c:ser>
          <c:idx val="8"/>
          <c:order val="4"/>
          <c:tx>
            <c:strRef>
              <c:f>' chart 4 R01-R37 awds'!$T$1</c:f>
              <c:strCache>
                <c:ptCount val="1"/>
                <c:pt idx="0">
                  <c:v>Renewal</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dLbl>
              <c:idx val="0"/>
              <c:layout>
                <c:manualLayout>
                  <c:x val="-2.7297391304347801E-2"/>
                  <c:y val="2.534854245880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707D-4C3E-B0B4-CF8ED407DB81}"/>
                </c:ext>
              </c:extLst>
            </c:dLbl>
            <c:dLbl>
              <c:idx val="1"/>
              <c:layout>
                <c:manualLayout>
                  <c:x val="-2.7297391304347801E-2"/>
                  <c:y val="2.7883396704689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707D-4C3E-B0B4-CF8ED407DB81}"/>
                </c:ext>
              </c:extLst>
            </c:dLbl>
            <c:dLbl>
              <c:idx val="2"/>
              <c:layout>
                <c:manualLayout>
                  <c:x val="-2.59060869565217E-2"/>
                  <c:y val="3.04182509505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707D-4C3E-B0B4-CF8ED407DB81}"/>
                </c:ext>
              </c:extLst>
            </c:dLbl>
            <c:dLbl>
              <c:idx val="3"/>
              <c:layout>
                <c:manualLayout>
                  <c:x val="-2.7297391304347801E-2"/>
                  <c:y val="2.5348542458808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707D-4C3E-B0B4-CF8ED407DB81}"/>
                </c:ext>
              </c:extLst>
            </c:dLbl>
            <c:dLbl>
              <c:idx val="4"/>
              <c:layout>
                <c:manualLayout>
                  <c:x val="-2.5906086956521801E-2"/>
                  <c:y val="3.2953105196451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707D-4C3E-B0B4-CF8ED407DB81}"/>
                </c:ext>
              </c:extLst>
            </c:dLbl>
            <c:dLbl>
              <c:idx val="5"/>
              <c:layout>
                <c:manualLayout>
                  <c:x val="-2.7297391304347898E-2"/>
                  <c:y val="1.7743979721165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707D-4C3E-B0B4-CF8ED407DB81}"/>
                </c:ext>
              </c:extLst>
            </c:dLbl>
            <c:dLbl>
              <c:idx val="6"/>
              <c:layout>
                <c:manualLayout>
                  <c:x val="-2.7297391304347898E-2"/>
                  <c:y val="2.7883396704689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707D-4C3E-B0B4-CF8ED407DB81}"/>
                </c:ext>
              </c:extLst>
            </c:dLbl>
            <c:dLbl>
              <c:idx val="7"/>
              <c:layout>
                <c:manualLayout>
                  <c:x val="-2.5906086956521801E-2"/>
                  <c:y val="2.534854245880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707D-4C3E-B0B4-CF8ED407DB81}"/>
                </c:ext>
              </c:extLst>
            </c:dLbl>
            <c:dLbl>
              <c:idx val="8"/>
              <c:layout>
                <c:manualLayout>
                  <c:x val="-3.2862608695652197E-2"/>
                  <c:y val="2.2813688212927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707D-4C3E-B0B4-CF8ED407DB81}"/>
                </c:ext>
              </c:extLst>
            </c:dLbl>
            <c:dLbl>
              <c:idx val="9"/>
              <c:layout>
                <c:manualLayout>
                  <c:x val="-2.59060869565217E-2"/>
                  <c:y val="2.53485424588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707D-4C3E-B0B4-CF8ED407DB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chart 4 R01-R37 awds'!$L$2:$L$11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 chart 4 R01-R37 awds'!$T$2:$T$11</c:f>
              <c:numCache>
                <c:formatCode>General</c:formatCode>
                <c:ptCount val="10"/>
                <c:pt idx="0">
                  <c:v>229</c:v>
                </c:pt>
                <c:pt idx="1">
                  <c:v>233</c:v>
                </c:pt>
                <c:pt idx="2">
                  <c:v>224</c:v>
                </c:pt>
                <c:pt idx="3">
                  <c:v>185</c:v>
                </c:pt>
                <c:pt idx="4">
                  <c:v>237</c:v>
                </c:pt>
                <c:pt idx="5">
                  <c:v>184</c:v>
                </c:pt>
                <c:pt idx="6">
                  <c:v>160</c:v>
                </c:pt>
                <c:pt idx="7">
                  <c:v>138</c:v>
                </c:pt>
                <c:pt idx="8">
                  <c:v>154</c:v>
                </c:pt>
                <c:pt idx="9">
                  <c:v>129</c:v>
                </c:pt>
              </c:numCache>
            </c:numRef>
          </c:val>
          <c:smooth val="0"/>
          <c:extLst>
            <c:ext xmlns:c16="http://schemas.microsoft.com/office/drawing/2014/chart" uri="{C3380CC4-5D6E-409C-BE32-E72D297353CC}">
              <c16:uniqueId val="{00000036-707D-4C3E-B0B4-CF8ED407DB81}"/>
            </c:ext>
          </c:extLst>
        </c:ser>
        <c:dLbls>
          <c:dLblPos val="ctr"/>
          <c:showLegendKey val="0"/>
          <c:showVal val="1"/>
          <c:showCatName val="0"/>
          <c:showSerName val="0"/>
          <c:showPercent val="0"/>
          <c:showBubbleSize val="0"/>
        </c:dLbls>
        <c:marker val="1"/>
        <c:smooth val="0"/>
        <c:axId val="2126656248"/>
        <c:axId val="2126652488"/>
      </c:lineChart>
      <c:catAx>
        <c:axId val="2126656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26652488"/>
        <c:crosses val="autoZero"/>
        <c:auto val="1"/>
        <c:lblAlgn val="ctr"/>
        <c:lblOffset val="100"/>
        <c:noMultiLvlLbl val="0"/>
      </c:catAx>
      <c:valAx>
        <c:axId val="2126652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Awards (R01, R37)</a:t>
                </a:r>
              </a:p>
            </c:rich>
          </c:tx>
          <c:layout>
            <c:manualLayout>
              <c:xMode val="edge"/>
              <c:yMode val="edge"/>
              <c:x val="3.1225604996096799E-3"/>
              <c:y val="0.35518756923445399"/>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26656248"/>
        <c:crosses val="autoZero"/>
        <c:crossBetween val="between"/>
      </c:valAx>
      <c:spPr>
        <a:noFill/>
        <a:ln>
          <a:noFill/>
        </a:ln>
        <a:effectLst/>
      </c:spPr>
    </c:plotArea>
    <c:legend>
      <c:legendPos val="b"/>
      <c:layout>
        <c:manualLayout>
          <c:xMode val="edge"/>
          <c:yMode val="edge"/>
          <c:x val="0.2022440534063677"/>
          <c:y val="0.94708461822500301"/>
          <c:w val="0.61638134885313245"/>
          <c:h val="4.784567328323500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64031A9-97C6-4D1D-9135-A00F98DDA697}" type="datetimeFigureOut">
              <a:rPr lang="en-US" smtClean="0"/>
              <a:t>10/24/2016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66C0444-F86C-42A1-8DDB-D13CC292831C}" type="slidenum">
              <a:rPr lang="en-US" smtClean="0"/>
              <a:t>‹#›</a:t>
            </a:fld>
            <a:endParaRPr lang="en-US"/>
          </a:p>
        </p:txBody>
      </p:sp>
    </p:spTree>
    <p:extLst>
      <p:ext uri="{BB962C8B-B14F-4D97-AF65-F5344CB8AC3E}">
        <p14:creationId xmlns:p14="http://schemas.microsoft.com/office/powerpoint/2010/main" val="432559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93E010-8CFC-46DD-B9BD-859C575CBA50}" type="datetimeFigureOut">
              <a:rPr lang="en-US" smtClean="0"/>
              <a:t>10/24/2016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279B4B-D4B1-411C-A811-97CD4107C3D7}" type="slidenum">
              <a:rPr lang="en-US" smtClean="0"/>
              <a:t>‹#›</a:t>
            </a:fld>
            <a:endParaRPr lang="en-US"/>
          </a:p>
        </p:txBody>
      </p:sp>
    </p:spTree>
    <p:extLst>
      <p:ext uri="{BB962C8B-B14F-4D97-AF65-F5344CB8AC3E}">
        <p14:creationId xmlns:p14="http://schemas.microsoft.com/office/powerpoint/2010/main" val="379449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07" eaLnBrk="0" hangingPunct="0">
              <a:defRPr>
                <a:solidFill>
                  <a:schemeClr val="tx1"/>
                </a:solidFill>
                <a:latin typeface="Arial" pitchFamily="34" charset="0"/>
                <a:ea typeface="ＭＳ Ｐゴシック" pitchFamily="34" charset="-128"/>
              </a:defRPr>
            </a:lvl1pPr>
            <a:lvl2pPr marL="721183" indent="-277378" defTabSz="913807" eaLnBrk="0" hangingPunct="0">
              <a:defRPr>
                <a:solidFill>
                  <a:schemeClr val="tx1"/>
                </a:solidFill>
                <a:latin typeface="Arial" pitchFamily="34" charset="0"/>
                <a:ea typeface="ＭＳ Ｐゴシック" pitchFamily="34" charset="-128"/>
              </a:defRPr>
            </a:lvl2pPr>
            <a:lvl3pPr marL="1109513" indent="-221902" defTabSz="913807" eaLnBrk="0" hangingPunct="0">
              <a:defRPr>
                <a:solidFill>
                  <a:schemeClr val="tx1"/>
                </a:solidFill>
                <a:latin typeface="Arial" pitchFamily="34" charset="0"/>
                <a:ea typeface="ＭＳ Ｐゴシック" pitchFamily="34" charset="-128"/>
              </a:defRPr>
            </a:lvl3pPr>
            <a:lvl4pPr marL="1553317" indent="-221902" defTabSz="913807" eaLnBrk="0" hangingPunct="0">
              <a:defRPr>
                <a:solidFill>
                  <a:schemeClr val="tx1"/>
                </a:solidFill>
                <a:latin typeface="Arial" pitchFamily="34" charset="0"/>
                <a:ea typeface="ＭＳ Ｐゴシック" pitchFamily="34" charset="-128"/>
              </a:defRPr>
            </a:lvl4pPr>
            <a:lvl5pPr marL="1997122" indent="-221902" defTabSz="913807" eaLnBrk="0" hangingPunct="0">
              <a:defRPr>
                <a:solidFill>
                  <a:schemeClr val="tx1"/>
                </a:solidFill>
                <a:latin typeface="Arial" pitchFamily="34" charset="0"/>
                <a:ea typeface="ＭＳ Ｐゴシック" pitchFamily="34" charset="-128"/>
              </a:defRPr>
            </a:lvl5pPr>
            <a:lvl6pPr marL="2440927" indent="-221902" defTabSz="913807" eaLnBrk="0" fontAlgn="base" hangingPunct="0">
              <a:spcBef>
                <a:spcPct val="0"/>
              </a:spcBef>
              <a:spcAft>
                <a:spcPct val="0"/>
              </a:spcAft>
              <a:defRPr>
                <a:solidFill>
                  <a:schemeClr val="tx1"/>
                </a:solidFill>
                <a:latin typeface="Arial" pitchFamily="34" charset="0"/>
                <a:ea typeface="ＭＳ Ｐゴシック" pitchFamily="34" charset="-128"/>
              </a:defRPr>
            </a:lvl6pPr>
            <a:lvl7pPr marL="2884733" indent="-221902" defTabSz="913807" eaLnBrk="0" fontAlgn="base" hangingPunct="0">
              <a:spcBef>
                <a:spcPct val="0"/>
              </a:spcBef>
              <a:spcAft>
                <a:spcPct val="0"/>
              </a:spcAft>
              <a:defRPr>
                <a:solidFill>
                  <a:schemeClr val="tx1"/>
                </a:solidFill>
                <a:latin typeface="Arial" pitchFamily="34" charset="0"/>
                <a:ea typeface="ＭＳ Ｐゴシック" pitchFamily="34" charset="-128"/>
              </a:defRPr>
            </a:lvl7pPr>
            <a:lvl8pPr marL="3328537" indent="-221902" defTabSz="913807" eaLnBrk="0" fontAlgn="base" hangingPunct="0">
              <a:spcBef>
                <a:spcPct val="0"/>
              </a:spcBef>
              <a:spcAft>
                <a:spcPct val="0"/>
              </a:spcAft>
              <a:defRPr>
                <a:solidFill>
                  <a:schemeClr val="tx1"/>
                </a:solidFill>
                <a:latin typeface="Arial" pitchFamily="34" charset="0"/>
                <a:ea typeface="ＭＳ Ｐゴシック" pitchFamily="34" charset="-128"/>
              </a:defRPr>
            </a:lvl8pPr>
            <a:lvl9pPr marL="3772342" indent="-221902" defTabSz="91380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033CF20-8FDA-441C-9CC9-0CC848236649}" type="slidenum">
              <a:rPr lang="en-US" smtClean="0">
                <a:solidFill>
                  <a:prstClr val="black"/>
                </a:solidFill>
              </a:rPr>
              <a:pPr eaLnBrk="1" hangingPunct="1"/>
              <a:t>6</a:t>
            </a:fld>
            <a:endParaRPr lang="en-US">
              <a:solidFill>
                <a:prstClr val="black"/>
              </a:solidFill>
            </a:endParaRPr>
          </a:p>
        </p:txBody>
      </p:sp>
      <p:sp>
        <p:nvSpPr>
          <p:cNvPr id="187395" name="Rectangle 7"/>
          <p:cNvSpPr txBox="1">
            <a:spLocks noGrp="1" noChangeArrowheads="1"/>
          </p:cNvSpPr>
          <p:nvPr/>
        </p:nvSpPr>
        <p:spPr bwMode="auto">
          <a:xfrm>
            <a:off x="3882929" y="8687729"/>
            <a:ext cx="2973538" cy="4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88" tIns="43193" rIns="86388" bIns="43193" anchor="b"/>
          <a:lstStyle>
            <a:lvl1pPr defTabSz="889000" eaLnBrk="0" hangingPunct="0">
              <a:defRPr>
                <a:solidFill>
                  <a:schemeClr val="tx1"/>
                </a:solidFill>
                <a:latin typeface="Arial" pitchFamily="34" charset="0"/>
                <a:ea typeface="ＭＳ Ｐゴシック" pitchFamily="34" charset="-128"/>
              </a:defRPr>
            </a:lvl1pPr>
            <a:lvl2pPr marL="742950" indent="-285750" defTabSz="889000" eaLnBrk="0" hangingPunct="0">
              <a:defRPr>
                <a:solidFill>
                  <a:schemeClr val="tx1"/>
                </a:solidFill>
                <a:latin typeface="Arial" pitchFamily="34" charset="0"/>
                <a:ea typeface="ＭＳ Ｐゴシック" pitchFamily="34" charset="-128"/>
              </a:defRPr>
            </a:lvl2pPr>
            <a:lvl3pPr marL="1143000" indent="-228600" defTabSz="889000" eaLnBrk="0" hangingPunct="0">
              <a:defRPr>
                <a:solidFill>
                  <a:schemeClr val="tx1"/>
                </a:solidFill>
                <a:latin typeface="Arial" pitchFamily="34" charset="0"/>
                <a:ea typeface="ＭＳ Ｐゴシック" pitchFamily="34" charset="-128"/>
              </a:defRPr>
            </a:lvl3pPr>
            <a:lvl4pPr marL="1600200" indent="-228600" defTabSz="889000" eaLnBrk="0" hangingPunct="0">
              <a:defRPr>
                <a:solidFill>
                  <a:schemeClr val="tx1"/>
                </a:solidFill>
                <a:latin typeface="Arial" pitchFamily="34" charset="0"/>
                <a:ea typeface="ＭＳ Ｐゴシック" pitchFamily="34" charset="-128"/>
              </a:defRPr>
            </a:lvl4pPr>
            <a:lvl5pPr marL="2057400" indent="-228600" defTabSz="889000" eaLnBrk="0" hangingPunct="0">
              <a:defRPr>
                <a:solidFill>
                  <a:schemeClr val="tx1"/>
                </a:solidFill>
                <a:latin typeface="Arial" pitchFamily="34" charset="0"/>
                <a:ea typeface="ＭＳ Ｐゴシック" pitchFamily="34" charset="-128"/>
              </a:defRPr>
            </a:lvl5pPr>
            <a:lvl6pPr marL="2514600" indent="-228600" defTabSz="8890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890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890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890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fontAlgn="base">
              <a:spcBef>
                <a:spcPct val="0"/>
              </a:spcBef>
              <a:spcAft>
                <a:spcPct val="0"/>
              </a:spcAft>
            </a:pPr>
            <a:fld id="{F423E875-C131-4F57-A1D5-E469826754E8}" type="slidenum">
              <a:rPr lang="en-US" sz="1200">
                <a:solidFill>
                  <a:prstClr val="black"/>
                </a:solidFill>
                <a:latin typeface="Times" charset="0"/>
                <a:cs typeface="Arial" pitchFamily="34" charset="0"/>
              </a:rPr>
              <a:pPr algn="r" fontAlgn="base">
                <a:spcBef>
                  <a:spcPct val="0"/>
                </a:spcBef>
                <a:spcAft>
                  <a:spcPct val="0"/>
                </a:spcAft>
              </a:pPr>
              <a:t>6</a:t>
            </a:fld>
            <a:endParaRPr lang="en-US" sz="1200">
              <a:solidFill>
                <a:prstClr val="black"/>
              </a:solidFill>
              <a:latin typeface="Times" charset="0"/>
              <a:cs typeface="Arial" pitchFamily="34" charset="0"/>
            </a:endParaRPr>
          </a:p>
        </p:txBody>
      </p:sp>
      <p:sp>
        <p:nvSpPr>
          <p:cNvPr id="187396" name="Rectangle 2"/>
          <p:cNvSpPr>
            <a:spLocks noGrp="1" noRot="1" noChangeAspect="1" noChangeArrowheads="1" noTextEdit="1"/>
          </p:cNvSpPr>
          <p:nvPr>
            <p:ph type="sldImg"/>
          </p:nvPr>
        </p:nvSpPr>
        <p:spPr>
          <a:xfrm>
            <a:off x="1143000" y="685800"/>
            <a:ext cx="4573588" cy="3430588"/>
          </a:xfrm>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88" tIns="43193" rIns="86388" bIns="43193"/>
          <a:lstStyle/>
          <a:p>
            <a:r>
              <a:rPr lang="en-US" dirty="0">
                <a:latin typeface="Arial" pitchFamily="34" charset="0"/>
                <a:ea typeface="ＭＳ Ｐゴシック" pitchFamily="34" charset="-128"/>
              </a:rPr>
              <a:t>2010 figures</a:t>
            </a:r>
          </a:p>
          <a:p>
            <a:endParaRPr lang="en-US" dirty="0">
              <a:latin typeface="Arial" pitchFamily="34" charset="0"/>
              <a:ea typeface="ＭＳ Ｐゴシック" pitchFamily="34" charset="-128"/>
            </a:endParaRPr>
          </a:p>
          <a:p>
            <a:r>
              <a:rPr lang="en-US" dirty="0">
                <a:latin typeface="Arial" pitchFamily="34" charset="0"/>
                <a:ea typeface="ＭＳ Ｐゴシック" pitchFamily="34" charset="-128"/>
              </a:rPr>
              <a:t>The next few slides are meant to convey perspective</a:t>
            </a:r>
            <a:r>
              <a:rPr lang="en-US" baseline="0" dirty="0">
                <a:latin typeface="Arial" pitchFamily="34" charset="0"/>
                <a:ea typeface="ＭＳ Ｐゴシック" pitchFamily="34" charset="-128"/>
              </a:rPr>
              <a:t> on NIH place in the Research Funding and Federal Funding Hierarchy’s</a:t>
            </a:r>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67192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982380-BDA6-4C90-AF88-AAE5CFA99A17}" type="slidenum">
              <a:rPr lang="en-US" smtClean="0"/>
              <a:t>29</a:t>
            </a:fld>
            <a:endParaRPr lang="en-US" dirty="0"/>
          </a:p>
        </p:txBody>
      </p:sp>
    </p:spTree>
    <p:extLst>
      <p:ext uri="{BB962C8B-B14F-4D97-AF65-F5344CB8AC3E}">
        <p14:creationId xmlns:p14="http://schemas.microsoft.com/office/powerpoint/2010/main" val="588752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15C06CE6-C907-4930-B479-4EBAFA89AED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863079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3AD63FD-BE34-4A4C-90AB-23621883616B}" type="slidenum">
              <a:rPr lang="en-US" smtClean="0"/>
              <a:t>35</a:t>
            </a:fld>
            <a:endParaRPr lang="en-US" dirty="0"/>
          </a:p>
        </p:txBody>
      </p:sp>
    </p:spTree>
    <p:extLst>
      <p:ext uri="{BB962C8B-B14F-4D97-AF65-F5344CB8AC3E}">
        <p14:creationId xmlns:p14="http://schemas.microsoft.com/office/powerpoint/2010/main" val="517685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D63FD-BE34-4A4C-90AB-23621883616B}" type="slidenum">
              <a:rPr lang="en-US" smtClean="0"/>
              <a:t>36</a:t>
            </a:fld>
            <a:endParaRPr lang="en-US" dirty="0"/>
          </a:p>
        </p:txBody>
      </p:sp>
    </p:spTree>
    <p:extLst>
      <p:ext uri="{BB962C8B-B14F-4D97-AF65-F5344CB8AC3E}">
        <p14:creationId xmlns:p14="http://schemas.microsoft.com/office/powerpoint/2010/main" val="2807282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D63FD-BE34-4A4C-90AB-23621883616B}" type="slidenum">
              <a:rPr lang="en-US" smtClean="0"/>
              <a:t>37</a:t>
            </a:fld>
            <a:endParaRPr lang="en-US" dirty="0"/>
          </a:p>
        </p:txBody>
      </p:sp>
    </p:spTree>
    <p:extLst>
      <p:ext uri="{BB962C8B-B14F-4D97-AF65-F5344CB8AC3E}">
        <p14:creationId xmlns:p14="http://schemas.microsoft.com/office/powerpoint/2010/main" val="782220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D63FD-BE34-4A4C-90AB-23621883616B}" type="slidenum">
              <a:rPr lang="en-US" smtClean="0"/>
              <a:t>38</a:t>
            </a:fld>
            <a:endParaRPr lang="en-US" dirty="0"/>
          </a:p>
        </p:txBody>
      </p:sp>
    </p:spTree>
    <p:extLst>
      <p:ext uri="{BB962C8B-B14F-4D97-AF65-F5344CB8AC3E}">
        <p14:creationId xmlns:p14="http://schemas.microsoft.com/office/powerpoint/2010/main" val="3850437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D63FD-BE34-4A4C-90AB-23621883616B}" type="slidenum">
              <a:rPr lang="en-US" smtClean="0"/>
              <a:t>39</a:t>
            </a:fld>
            <a:endParaRPr lang="en-US" dirty="0"/>
          </a:p>
        </p:txBody>
      </p:sp>
    </p:spTree>
    <p:extLst>
      <p:ext uri="{BB962C8B-B14F-4D97-AF65-F5344CB8AC3E}">
        <p14:creationId xmlns:p14="http://schemas.microsoft.com/office/powerpoint/2010/main" val="1795156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D63FD-BE34-4A4C-90AB-23621883616B}" type="slidenum">
              <a:rPr lang="en-US" smtClean="0"/>
              <a:t>40</a:t>
            </a:fld>
            <a:endParaRPr lang="en-US" dirty="0"/>
          </a:p>
        </p:txBody>
      </p:sp>
    </p:spTree>
    <p:extLst>
      <p:ext uri="{BB962C8B-B14F-4D97-AF65-F5344CB8AC3E}">
        <p14:creationId xmlns:p14="http://schemas.microsoft.com/office/powerpoint/2010/main" val="207408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3">
              <a:defRPr/>
            </a:pPr>
            <a:r>
              <a:rPr lang="en-US" dirty="0"/>
              <a:t>Know this page!!</a:t>
            </a:r>
          </a:p>
          <a:p>
            <a:pPr defTabSz="924733">
              <a:defRPr/>
            </a:pPr>
            <a:r>
              <a:rPr lang="en-US" dirty="0"/>
              <a:t>Sign up for NIH Guide for Grants and Contracts </a:t>
            </a:r>
            <a:r>
              <a:rPr lang="en-US" dirty="0" err="1"/>
              <a:t>Listserves</a:t>
            </a:r>
            <a:endParaRPr lang="en-US" dirty="0"/>
          </a:p>
          <a:p>
            <a:pPr defTabSz="924733">
              <a:defRPr/>
            </a:pPr>
            <a:r>
              <a:rPr lang="en-US" dirty="0"/>
              <a:t>Know about different</a:t>
            </a:r>
            <a:r>
              <a:rPr lang="en-US" baseline="0" dirty="0"/>
              <a:t> grant mechanisms-not all ICs sign up for all types</a:t>
            </a:r>
            <a:endParaRPr lang="en-US" dirty="0"/>
          </a:p>
          <a:p>
            <a:pPr defTabSz="924733">
              <a:defRPr/>
            </a:pPr>
            <a:r>
              <a:rPr lang="en-US" dirty="0"/>
              <a:t>Dr.</a:t>
            </a:r>
            <a:r>
              <a:rPr lang="en-US" baseline="0" dirty="0"/>
              <a:t> Sally </a:t>
            </a:r>
            <a:r>
              <a:rPr lang="en-US" baseline="0" dirty="0" err="1"/>
              <a:t>Rockey</a:t>
            </a:r>
            <a:r>
              <a:rPr lang="en-US" baseline="0" dirty="0"/>
              <a:t> blog: she is NIH’s Deputy Director for Extramural Research</a:t>
            </a:r>
            <a:endParaRPr lang="en-US" dirty="0"/>
          </a:p>
          <a:p>
            <a:endParaRPr lang="en-US" dirty="0"/>
          </a:p>
        </p:txBody>
      </p:sp>
      <p:sp>
        <p:nvSpPr>
          <p:cNvPr id="4" name="Slide Number Placeholder 3"/>
          <p:cNvSpPr>
            <a:spLocks noGrp="1"/>
          </p:cNvSpPr>
          <p:nvPr>
            <p:ph type="sldNum" sz="quarter" idx="10"/>
          </p:nvPr>
        </p:nvSpPr>
        <p:spPr/>
        <p:txBody>
          <a:bodyPr/>
          <a:lstStyle/>
          <a:p>
            <a:fld id="{403C2C20-9004-4169-AFF3-F593CAC79135}" type="slidenum">
              <a:rPr lang="en-US" smtClean="0"/>
              <a:pPr/>
              <a:t>43</a:t>
            </a:fld>
            <a:endParaRPr lang="en-US"/>
          </a:p>
        </p:txBody>
      </p:sp>
    </p:spTree>
    <p:extLst>
      <p:ext uri="{BB962C8B-B14F-4D97-AF65-F5344CB8AC3E}">
        <p14:creationId xmlns:p14="http://schemas.microsoft.com/office/powerpoint/2010/main" val="1035711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defTabSz="914293">
              <a:defRPr/>
            </a:pPr>
            <a:endParaRPr lang="en-US" b="1" baseline="0" dirty="0"/>
          </a:p>
        </p:txBody>
      </p:sp>
      <p:sp>
        <p:nvSpPr>
          <p:cNvPr id="4" name="Slide Number Placeholder 3"/>
          <p:cNvSpPr>
            <a:spLocks noGrp="1"/>
          </p:cNvSpPr>
          <p:nvPr>
            <p:ph type="sldNum" sz="quarter" idx="10"/>
          </p:nvPr>
        </p:nvSpPr>
        <p:spPr/>
        <p:txBody>
          <a:bodyPr/>
          <a:lstStyle/>
          <a:p>
            <a:fld id="{3F3E24D5-9D98-4B20-922C-4B54EF33167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993546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27325E-B62D-41A4-A098-C960BB3AF63A}" type="slidenum">
              <a:rPr lang="en-US" smtClean="0"/>
              <a:pPr/>
              <a:t>12</a:t>
            </a:fld>
            <a:endParaRPr lang="en-US"/>
          </a:p>
        </p:txBody>
      </p:sp>
    </p:spTree>
    <p:extLst>
      <p:ext uri="{BB962C8B-B14F-4D97-AF65-F5344CB8AC3E}">
        <p14:creationId xmlns:p14="http://schemas.microsoft.com/office/powerpoint/2010/main" val="9826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DK got almost 70 million more dollars---why didn’t the </a:t>
            </a:r>
            <a:r>
              <a:rPr lang="en-US" dirty="0" err="1"/>
              <a:t>payline</a:t>
            </a:r>
            <a:r>
              <a:rPr lang="en-US" dirty="0"/>
              <a:t> go up? </a:t>
            </a:r>
          </a:p>
          <a:p>
            <a:endParaRPr lang="en-US" dirty="0"/>
          </a:p>
          <a:p>
            <a:r>
              <a:rPr lang="en-US" dirty="0"/>
              <a:t>Useful</a:t>
            </a:r>
            <a:r>
              <a:rPr lang="en-US" baseline="0" dirty="0"/>
              <a:t> to spend a few moments explaining a number of different trends that are affecting our budget:</a:t>
            </a:r>
            <a:endParaRPr lang="en-US" dirty="0"/>
          </a:p>
        </p:txBody>
      </p:sp>
      <p:sp>
        <p:nvSpPr>
          <p:cNvPr id="4" name="Slide Number Placeholder 3"/>
          <p:cNvSpPr>
            <a:spLocks noGrp="1"/>
          </p:cNvSpPr>
          <p:nvPr>
            <p:ph type="sldNum" sz="quarter" idx="10"/>
          </p:nvPr>
        </p:nvSpPr>
        <p:spPr/>
        <p:txBody>
          <a:bodyPr/>
          <a:lstStyle/>
          <a:p>
            <a:fld id="{00195809-3F46-4374-92CE-BC71EFA555A3}" type="slidenum">
              <a:rPr lang="en-US" smtClean="0"/>
              <a:t>14</a:t>
            </a:fld>
            <a:endParaRPr lang="en-US"/>
          </a:p>
        </p:txBody>
      </p:sp>
    </p:spTree>
    <p:extLst>
      <p:ext uri="{BB962C8B-B14F-4D97-AF65-F5344CB8AC3E}">
        <p14:creationId xmlns:p14="http://schemas.microsoft.com/office/powerpoint/2010/main" val="120263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5809-3F46-4374-92CE-BC71EFA555A3}" type="slidenum">
              <a:rPr lang="en-US" smtClean="0"/>
              <a:t>15</a:t>
            </a:fld>
            <a:endParaRPr lang="en-US"/>
          </a:p>
        </p:txBody>
      </p:sp>
    </p:spTree>
    <p:extLst>
      <p:ext uri="{BB962C8B-B14F-4D97-AF65-F5344CB8AC3E}">
        <p14:creationId xmlns:p14="http://schemas.microsoft.com/office/powerpoint/2010/main" val="122760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95809-3F46-4374-92CE-BC71EFA555A3}" type="slidenum">
              <a:rPr lang="en-US" smtClean="0"/>
              <a:t>16</a:t>
            </a:fld>
            <a:endParaRPr lang="en-US"/>
          </a:p>
        </p:txBody>
      </p:sp>
    </p:spTree>
    <p:extLst>
      <p:ext uri="{BB962C8B-B14F-4D97-AF65-F5344CB8AC3E}">
        <p14:creationId xmlns:p14="http://schemas.microsoft.com/office/powerpoint/2010/main" val="122643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Multi-year</a:t>
            </a:r>
            <a:r>
              <a:rPr lang="en-US" baseline="0" dirty="0"/>
              <a:t> commitments like R01s have long, expensive “tails”</a:t>
            </a:r>
            <a:r>
              <a:rPr lang="is-IS" baseline="0" dirty="0"/>
              <a:t>….</a:t>
            </a:r>
            <a:endParaRPr lang="en-US" dirty="0"/>
          </a:p>
        </p:txBody>
      </p:sp>
      <p:sp>
        <p:nvSpPr>
          <p:cNvPr id="4" name="Slide Number Placeholder 3"/>
          <p:cNvSpPr>
            <a:spLocks noGrp="1"/>
          </p:cNvSpPr>
          <p:nvPr>
            <p:ph type="sldNum" sz="quarter" idx="10"/>
          </p:nvPr>
        </p:nvSpPr>
        <p:spPr/>
        <p:txBody>
          <a:bodyPr/>
          <a:lstStyle/>
          <a:p>
            <a:fld id="{00195809-3F46-4374-92CE-BC71EFA555A3}" type="slidenum">
              <a:rPr lang="en-US" smtClean="0"/>
              <a:t>17</a:t>
            </a:fld>
            <a:endParaRPr lang="en-US"/>
          </a:p>
        </p:txBody>
      </p:sp>
    </p:spTree>
    <p:extLst>
      <p:ext uri="{BB962C8B-B14F-4D97-AF65-F5344CB8AC3E}">
        <p14:creationId xmlns:p14="http://schemas.microsoft.com/office/powerpoint/2010/main" val="1459765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990" eaLnBrk="0" hangingPunct="0">
              <a:defRPr sz="1900" b="1">
                <a:solidFill>
                  <a:schemeClr val="tx1"/>
                </a:solidFill>
                <a:latin typeface="Bodoni MT" pitchFamily="18" charset="0"/>
                <a:ea typeface="ＭＳ Ｐゴシック" pitchFamily="1" charset="-128"/>
              </a:defRPr>
            </a:lvl1pPr>
            <a:lvl2pPr marL="733748" indent="-282211" defTabSz="877990" eaLnBrk="0" hangingPunct="0">
              <a:defRPr sz="1900" b="1">
                <a:solidFill>
                  <a:schemeClr val="tx1"/>
                </a:solidFill>
                <a:latin typeface="Bodoni MT" pitchFamily="18" charset="0"/>
                <a:ea typeface="ＭＳ Ｐゴシック" pitchFamily="1" charset="-128"/>
              </a:defRPr>
            </a:lvl2pPr>
            <a:lvl3pPr marL="1128844" indent="-225769" defTabSz="877990" eaLnBrk="0" hangingPunct="0">
              <a:defRPr sz="1900" b="1">
                <a:solidFill>
                  <a:schemeClr val="tx1"/>
                </a:solidFill>
                <a:latin typeface="Bodoni MT" pitchFamily="18" charset="0"/>
                <a:ea typeface="ＭＳ Ｐゴシック" pitchFamily="1" charset="-128"/>
              </a:defRPr>
            </a:lvl3pPr>
            <a:lvl4pPr marL="1580381" indent="-225769" defTabSz="877990" eaLnBrk="0" hangingPunct="0">
              <a:defRPr sz="1900" b="1">
                <a:solidFill>
                  <a:schemeClr val="tx1"/>
                </a:solidFill>
                <a:latin typeface="Bodoni MT" pitchFamily="18" charset="0"/>
                <a:ea typeface="ＭＳ Ｐゴシック" pitchFamily="1" charset="-128"/>
              </a:defRPr>
            </a:lvl4pPr>
            <a:lvl5pPr marL="2031919" indent="-225769" defTabSz="877990" eaLnBrk="0" hangingPunct="0">
              <a:defRPr sz="1900" b="1">
                <a:solidFill>
                  <a:schemeClr val="tx1"/>
                </a:solidFill>
                <a:latin typeface="Bodoni MT" pitchFamily="18" charset="0"/>
                <a:ea typeface="ＭＳ Ｐゴシック" pitchFamily="1" charset="-128"/>
              </a:defRPr>
            </a:lvl5pPr>
            <a:lvl6pPr marL="2483456" indent="-225769" algn="ctr" defTabSz="877990" eaLnBrk="0" fontAlgn="base" hangingPunct="0">
              <a:spcBef>
                <a:spcPct val="20000"/>
              </a:spcBef>
              <a:spcAft>
                <a:spcPct val="0"/>
              </a:spcAft>
              <a:defRPr sz="1900" b="1">
                <a:solidFill>
                  <a:schemeClr val="tx1"/>
                </a:solidFill>
                <a:latin typeface="Bodoni MT" pitchFamily="18" charset="0"/>
                <a:ea typeface="ＭＳ Ｐゴシック" pitchFamily="1" charset="-128"/>
              </a:defRPr>
            </a:lvl6pPr>
            <a:lvl7pPr marL="2934994" indent="-225769" algn="ctr" defTabSz="877990" eaLnBrk="0" fontAlgn="base" hangingPunct="0">
              <a:spcBef>
                <a:spcPct val="20000"/>
              </a:spcBef>
              <a:spcAft>
                <a:spcPct val="0"/>
              </a:spcAft>
              <a:defRPr sz="1900" b="1">
                <a:solidFill>
                  <a:schemeClr val="tx1"/>
                </a:solidFill>
                <a:latin typeface="Bodoni MT" pitchFamily="18" charset="0"/>
                <a:ea typeface="ＭＳ Ｐゴシック" pitchFamily="1" charset="-128"/>
              </a:defRPr>
            </a:lvl7pPr>
            <a:lvl8pPr marL="3386531" indent="-225769" algn="ctr" defTabSz="877990" eaLnBrk="0" fontAlgn="base" hangingPunct="0">
              <a:spcBef>
                <a:spcPct val="20000"/>
              </a:spcBef>
              <a:spcAft>
                <a:spcPct val="0"/>
              </a:spcAft>
              <a:defRPr sz="1900" b="1">
                <a:solidFill>
                  <a:schemeClr val="tx1"/>
                </a:solidFill>
                <a:latin typeface="Bodoni MT" pitchFamily="18" charset="0"/>
                <a:ea typeface="ＭＳ Ｐゴシック" pitchFamily="1" charset="-128"/>
              </a:defRPr>
            </a:lvl8pPr>
            <a:lvl9pPr marL="3838069" indent="-225769" algn="ctr" defTabSz="877990" eaLnBrk="0" fontAlgn="base" hangingPunct="0">
              <a:spcBef>
                <a:spcPct val="20000"/>
              </a:spcBef>
              <a:spcAft>
                <a:spcPct val="0"/>
              </a:spcAft>
              <a:defRPr sz="1900" b="1">
                <a:solidFill>
                  <a:schemeClr val="tx1"/>
                </a:solidFill>
                <a:latin typeface="Bodoni MT" pitchFamily="18" charset="0"/>
                <a:ea typeface="ＭＳ Ｐゴシック" pitchFamily="1" charset="-128"/>
              </a:defRPr>
            </a:lvl9pPr>
          </a:lstStyle>
          <a:p>
            <a:fld id="{99CE79E1-5DCC-42D5-85CA-DA1F13F8F0CC}" type="slidenum">
              <a:rPr lang="en-US" sz="1200" b="0">
                <a:latin typeface="Times" pitchFamily="1" charset="0"/>
              </a:rPr>
              <a:pPr/>
              <a:t>18</a:t>
            </a:fld>
            <a:endParaRPr lang="en-US" sz="1200" b="0">
              <a:latin typeface="Times" pitchFamily="1" charset="0"/>
            </a:endParaRPr>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xfrm>
            <a:off x="935764" y="4415790"/>
            <a:ext cx="5138874" cy="4183380"/>
          </a:xfrm>
          <a:solidFill>
            <a:srgbClr val="FFFFFF"/>
          </a:solidFill>
          <a:ln>
            <a:solidFill>
              <a:srgbClr val="000000"/>
            </a:solidFill>
          </a:ln>
        </p:spPr>
        <p:txBody>
          <a:bodyPr lIns="93149" tIns="46575" rIns="93149" bIns="46575"/>
          <a:lstStyle/>
          <a:p>
            <a:pPr eaLnBrk="1" hangingPunct="1"/>
            <a:r>
              <a:rPr lang="en-US" dirty="0"/>
              <a:t>3 times</a:t>
            </a:r>
            <a:r>
              <a:rPr lang="en-US" baseline="0" dirty="0"/>
              <a:t> a year</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982380-BDA6-4C90-AF88-AAE5CFA99A17}" type="slidenum">
              <a:rPr lang="en-US" smtClean="0"/>
              <a:t>23</a:t>
            </a:fld>
            <a:endParaRPr lang="en-US" dirty="0"/>
          </a:p>
        </p:txBody>
      </p:sp>
    </p:spTree>
    <p:extLst>
      <p:ext uri="{BB962C8B-B14F-4D97-AF65-F5344CB8AC3E}">
        <p14:creationId xmlns:p14="http://schemas.microsoft.com/office/powerpoint/2010/main" val="3715992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554480"/>
            <a:ext cx="82296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3975"/>
            <a:ext cx="20574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323975"/>
            <a:ext cx="60198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02923" y="400050"/>
            <a:ext cx="7162800" cy="1143000"/>
          </a:xfrm>
        </p:spPr>
        <p:txBody>
          <a:bodyPr/>
          <a:lstStyle/>
          <a:p>
            <a:r>
              <a:rPr lang="en-US"/>
              <a:t>Click to edit Master title style</a:t>
            </a:r>
          </a:p>
        </p:txBody>
      </p:sp>
      <p:sp>
        <p:nvSpPr>
          <p:cNvPr id="3" name="ClipArt Placeholder 2"/>
          <p:cNvSpPr>
            <a:spLocks noGrp="1"/>
          </p:cNvSpPr>
          <p:nvPr>
            <p:ph type="clipArt" sz="half" idx="1"/>
          </p:nvPr>
        </p:nvSpPr>
        <p:spPr>
          <a:xfrm>
            <a:off x="990600" y="1828800"/>
            <a:ext cx="3513667" cy="4114800"/>
          </a:xfrm>
        </p:spPr>
        <p:txBody>
          <a:bodyPr/>
          <a:lstStyle/>
          <a:p>
            <a:endParaRPr lang="en-US"/>
          </a:p>
        </p:txBody>
      </p:sp>
      <p:sp>
        <p:nvSpPr>
          <p:cNvPr id="4" name="Text Placeholder 3"/>
          <p:cNvSpPr>
            <a:spLocks noGrp="1"/>
          </p:cNvSpPr>
          <p:nvPr>
            <p:ph type="body" sz="half" idx="2"/>
          </p:nvPr>
        </p:nvSpPr>
        <p:spPr>
          <a:xfrm>
            <a:off x="4639734" y="1828800"/>
            <a:ext cx="35136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8182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ente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5495AC-CCAD-456A-A482-FF1713792624}" type="datetimeFigureOut">
              <a:rPr lang="en-US" smtClean="0"/>
              <a:pPr/>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60A5B-E57A-4195-8D46-67D1CDE3FA8A}" type="slidenum">
              <a:rPr lang="en-US" smtClean="0"/>
              <a:pPr/>
              <a:t>‹#›</a:t>
            </a:fld>
            <a:endParaRPr lang="en-US"/>
          </a:p>
        </p:txBody>
      </p:sp>
    </p:spTree>
    <p:extLst>
      <p:ext uri="{BB962C8B-B14F-4D97-AF65-F5344CB8AC3E}">
        <p14:creationId xmlns:p14="http://schemas.microsoft.com/office/powerpoint/2010/main" val="1453780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enter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495AC-CCAD-456A-A482-FF1713792624}" type="datetimeFigureOut">
              <a:rPr lang="en-US" smtClean="0"/>
              <a:pPr/>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60A5B-E57A-4195-8D46-67D1CDE3FA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554480"/>
            <a:ext cx="82296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419225"/>
            <a:ext cx="54864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2" y="675"/>
            <a:ext cx="9144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719501"/>
              </a:solidFill>
            </a:endParaRPr>
          </a:p>
        </p:txBody>
      </p:sp>
      <p:sp>
        <p:nvSpPr>
          <p:cNvPr id="2" name="Title Placeholder 1"/>
          <p:cNvSpPr>
            <a:spLocks noGrp="1"/>
          </p:cNvSpPr>
          <p:nvPr>
            <p:ph type="title"/>
          </p:nvPr>
        </p:nvSpPr>
        <p:spPr>
          <a:xfrm>
            <a:off x="457200" y="182880"/>
            <a:ext cx="82296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54480"/>
            <a:ext cx="8229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10/24/2016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a:p>
        </p:txBody>
      </p:sp>
      <p:pic>
        <p:nvPicPr>
          <p:cNvPr id="8" name="Picture 2" descr="Z:\ G R A P H I C  E L E M E N T S\Logos\DHHS\GIF PNG files\DHHS logo black.png"/>
          <p:cNvPicPr>
            <a:picLocks noChangeAspect="1" noChangeArrowheads="1"/>
          </p:cNvPicPr>
          <p:nvPr userDrawn="1"/>
        </p:nvPicPr>
        <p:blipFill>
          <a:blip r:embed="rId14" cstate="print"/>
          <a:srcRect/>
          <a:stretch>
            <a:fillRect/>
          </a:stretch>
        </p:blipFill>
        <p:spPr bwMode="auto">
          <a:xfrm>
            <a:off x="5562600" y="5744869"/>
            <a:ext cx="822960" cy="845747"/>
          </a:xfrm>
          <a:prstGeom prst="rect">
            <a:avLst/>
          </a:prstGeom>
          <a:noFill/>
        </p:spPr>
      </p:pic>
      <p:pic>
        <p:nvPicPr>
          <p:cNvPr id="9" name="Picture 2" descr="Z:\ G R A P H I C  E L E M E N T S\Logos\niddk\2013\NIH_NIDDK_Master_Logo\NIH_NIDDK_Master_Logo_2Color copy.png"/>
          <p:cNvPicPr>
            <a:picLocks noChangeAspect="1" noChangeArrowheads="1"/>
          </p:cNvPicPr>
          <p:nvPr userDrawn="1"/>
        </p:nvPicPr>
        <p:blipFill>
          <a:blip r:embed="rId15" cstate="print"/>
          <a:srcRect/>
          <a:stretch>
            <a:fillRect/>
          </a:stretch>
        </p:blipFill>
        <p:spPr bwMode="auto">
          <a:xfrm>
            <a:off x="6553200" y="5891008"/>
            <a:ext cx="2286000" cy="509792"/>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3" r:id="rId12"/>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F:\downloads\working\NIDDK Powerpoint Template\working\NIDDK_Logo_Reflection.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99391" y="2590800"/>
            <a:ext cx="6145213" cy="283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2" y="675"/>
            <a:ext cx="9144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719501"/>
              </a:solidFill>
            </a:endParaRPr>
          </a:p>
        </p:txBody>
      </p:sp>
      <p:sp>
        <p:nvSpPr>
          <p:cNvPr id="2" name="Title Placeholder 1"/>
          <p:cNvSpPr>
            <a:spLocks noGrp="1"/>
          </p:cNvSpPr>
          <p:nvPr>
            <p:ph type="title"/>
          </p:nvPr>
        </p:nvSpPr>
        <p:spPr>
          <a:xfrm>
            <a:off x="457200" y="182880"/>
            <a:ext cx="8229600" cy="914400"/>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495AC-CCAD-456A-A482-FF1713792624}" type="datetimeFigureOut">
              <a:rPr lang="en-US" smtClean="0"/>
              <a:pPr/>
              <a:t>10/24/2016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60A5B-E57A-4195-8D46-67D1CDE3FA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grants.nih.gov/grants/guide/notice-files/NOT-OD-16-081.html" TargetMode="External"/><Relationship Id="rId2" Type="http://schemas.openxmlformats.org/officeDocument/2006/relationships/hyperlink" Target="http://grants.nih.gov/grants/guide/notice-files/NOT-OD-16-011.html" TargetMode="External"/><Relationship Id="rId1" Type="http://schemas.openxmlformats.org/officeDocument/2006/relationships/slideLayout" Target="../slideLayouts/slideLayout2.xml"/><Relationship Id="rId6" Type="http://schemas.openxmlformats.org/officeDocument/2006/relationships/hyperlink" Target="http://grants.nih.gov/grants/guide/notice-files/NOT-OD-16-031.html" TargetMode="External"/><Relationship Id="rId5" Type="http://schemas.openxmlformats.org/officeDocument/2006/relationships/hyperlink" Target="http://grants.nih.gov/reproducibility/index.htm" TargetMode="External"/><Relationship Id="rId4" Type="http://schemas.openxmlformats.org/officeDocument/2006/relationships/hyperlink" Target="http://grants.nih.gov/grants/guide/notice-files/NOT-OD-16-012.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grants.nih.gov/funding/about-nih-guide-to-grants-and-contracts.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grants.nih.gov/grants/oer.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5400" dirty="0"/>
              <a:t>A Beginner’s Guide to NIH</a:t>
            </a:r>
          </a:p>
        </p:txBody>
      </p:sp>
      <p:sp>
        <p:nvSpPr>
          <p:cNvPr id="7" name="Subtitle 6"/>
          <p:cNvSpPr>
            <a:spLocks noGrp="1"/>
          </p:cNvSpPr>
          <p:nvPr>
            <p:ph type="subTitle" idx="1"/>
          </p:nvPr>
        </p:nvSpPr>
        <p:spPr/>
        <p:txBody>
          <a:bodyPr>
            <a:normAutofit/>
          </a:bodyPr>
          <a:lstStyle/>
          <a:p>
            <a:r>
              <a:rPr lang="en-US" sz="3600" dirty="0"/>
              <a:t>UCSF Liver Center</a:t>
            </a:r>
          </a:p>
          <a:p>
            <a:r>
              <a:rPr lang="en-US" sz="3600" dirty="0"/>
              <a:t>October 26,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NIDDK’s Award Funding Policy is Published</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8434" t="13726" r="19751" b="2948"/>
          <a:stretch/>
        </p:blipFill>
        <p:spPr>
          <a:xfrm>
            <a:off x="1512917" y="1213658"/>
            <a:ext cx="5602778" cy="4463935"/>
          </a:xfrm>
        </p:spPr>
      </p:pic>
    </p:spTree>
    <p:extLst>
      <p:ext uri="{BB962C8B-B14F-4D97-AF65-F5344CB8AC3E}">
        <p14:creationId xmlns:p14="http://schemas.microsoft.com/office/powerpoint/2010/main" val="1730347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3"/>
            <a:ext cx="8229600" cy="1143001"/>
          </a:xfrm>
        </p:spPr>
        <p:txBody>
          <a:bodyPr>
            <a:normAutofit/>
          </a:bodyPr>
          <a:lstStyle/>
          <a:p>
            <a:r>
              <a:rPr lang="en-US" b="1" dirty="0">
                <a:solidFill>
                  <a:schemeClr val="bg1"/>
                </a:solidFill>
              </a:rPr>
              <a:t>FY 2016 Budget</a:t>
            </a:r>
          </a:p>
        </p:txBody>
      </p:sp>
      <p:graphicFrame>
        <p:nvGraphicFramePr>
          <p:cNvPr id="4" name="Table 3"/>
          <p:cNvGraphicFramePr>
            <a:graphicFrameLocks noGrp="1"/>
          </p:cNvGraphicFramePr>
          <p:nvPr>
            <p:extLst>
              <p:ext uri="{D42A27DB-BD31-4B8C-83A1-F6EECF244321}">
                <p14:modId xmlns:p14="http://schemas.microsoft.com/office/powerpoint/2010/main" val="634266835"/>
              </p:ext>
            </p:extLst>
          </p:nvPr>
        </p:nvGraphicFramePr>
        <p:xfrm>
          <a:off x="163599" y="1923335"/>
          <a:ext cx="8750300" cy="1036320"/>
        </p:xfrm>
        <a:graphic>
          <a:graphicData uri="http://schemas.openxmlformats.org/drawingml/2006/table">
            <a:tbl>
              <a:tblPr firstRow="1" bandRow="1">
                <a:tableStyleId>{5C22544A-7EE6-4342-B048-85BDC9FD1C3A}</a:tableStyleId>
              </a:tblPr>
              <a:tblGrid>
                <a:gridCol w="1816099">
                  <a:extLst>
                    <a:ext uri="{9D8B030D-6E8A-4147-A177-3AD203B41FA5}">
                      <a16:colId xmlns:a16="http://schemas.microsoft.com/office/drawing/2014/main" val="20000"/>
                    </a:ext>
                  </a:extLst>
                </a:gridCol>
                <a:gridCol w="2216151">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003300">
                  <a:extLst>
                    <a:ext uri="{9D8B030D-6E8A-4147-A177-3AD203B41FA5}">
                      <a16:colId xmlns:a16="http://schemas.microsoft.com/office/drawing/2014/main" val="20003"/>
                    </a:ext>
                  </a:extLst>
                </a:gridCol>
                <a:gridCol w="1504950">
                  <a:extLst>
                    <a:ext uri="{9D8B030D-6E8A-4147-A177-3AD203B41FA5}">
                      <a16:colId xmlns:a16="http://schemas.microsoft.com/office/drawing/2014/main" val="20004"/>
                    </a:ext>
                  </a:extLst>
                </a:gridCol>
              </a:tblGrid>
              <a:tr h="370840">
                <a:tc>
                  <a:txBody>
                    <a:bodyPr/>
                    <a:lstStyle/>
                    <a:p>
                      <a:pPr algn="ctr"/>
                      <a:r>
                        <a:rPr lang="en-US" sz="2800" dirty="0"/>
                        <a:t>NIH</a:t>
                      </a:r>
                    </a:p>
                  </a:txBody>
                  <a:tcPr/>
                </a:tc>
                <a:tc>
                  <a:txBody>
                    <a:bodyPr/>
                    <a:lstStyle/>
                    <a:p>
                      <a:pPr algn="ctr"/>
                      <a:r>
                        <a:rPr lang="en-US" sz="2800" dirty="0"/>
                        <a:t>FY 2015</a:t>
                      </a:r>
                    </a:p>
                  </a:txBody>
                  <a:tcPr/>
                </a:tc>
                <a:tc>
                  <a:txBody>
                    <a:bodyPr/>
                    <a:lstStyle/>
                    <a:p>
                      <a:pPr algn="ctr"/>
                      <a:r>
                        <a:rPr lang="en-US" sz="2800" dirty="0"/>
                        <a:t>FY 2016</a:t>
                      </a:r>
                    </a:p>
                  </a:txBody>
                  <a:tcPr/>
                </a:tc>
                <a:tc>
                  <a:txBody>
                    <a:bodyPr/>
                    <a:lstStyle/>
                    <a:p>
                      <a:pPr algn="ctr"/>
                      <a:r>
                        <a:rPr lang="en-US" sz="2800" dirty="0">
                          <a:latin typeface="Symbol" charset="2"/>
                          <a:ea typeface="Symbol" charset="2"/>
                          <a:cs typeface="Symbol" charset="2"/>
                        </a:rPr>
                        <a:t>D</a:t>
                      </a:r>
                    </a:p>
                  </a:txBody>
                  <a:tcPr/>
                </a:tc>
                <a:tc>
                  <a:txBody>
                    <a:bodyPr/>
                    <a:lstStyle/>
                    <a:p>
                      <a:pPr algn="ctr"/>
                      <a:r>
                        <a:rPr lang="en-US" sz="2800" dirty="0"/>
                        <a:t>%</a:t>
                      </a:r>
                      <a:r>
                        <a:rPr lang="en-US" sz="2800" dirty="0">
                          <a:latin typeface="Symbol" charset="2"/>
                          <a:ea typeface="Symbol" charset="2"/>
                          <a:cs typeface="Symbol" charset="2"/>
                        </a:rPr>
                        <a:t>D</a:t>
                      </a:r>
                      <a:endParaRPr lang="en-US" sz="2800" dirty="0"/>
                    </a:p>
                  </a:txBody>
                  <a:tcPr/>
                </a:tc>
                <a:extLst>
                  <a:ext uri="{0D108BD9-81ED-4DB2-BD59-A6C34878D82A}">
                    <a16:rowId xmlns:a16="http://schemas.microsoft.com/office/drawing/2014/main" val="10000"/>
                  </a:ext>
                </a:extLst>
              </a:tr>
              <a:tr h="370840">
                <a:tc>
                  <a:txBody>
                    <a:bodyPr/>
                    <a:lstStyle/>
                    <a:p>
                      <a:pPr algn="ctr"/>
                      <a:r>
                        <a:rPr lang="en-US" sz="2800" b="1" dirty="0"/>
                        <a:t>Total </a:t>
                      </a:r>
                      <a:r>
                        <a:rPr lang="en-US" sz="2800" b="1" dirty="0" err="1"/>
                        <a:t>Prog</a:t>
                      </a:r>
                      <a:r>
                        <a:rPr lang="en-US" sz="2800" b="1" dirty="0"/>
                        <a:t>.</a:t>
                      </a:r>
                    </a:p>
                  </a:txBody>
                  <a:tcPr/>
                </a:tc>
                <a:tc>
                  <a:txBody>
                    <a:bodyPr/>
                    <a:lstStyle/>
                    <a:p>
                      <a:pPr algn="ctr"/>
                      <a:r>
                        <a:rPr lang="en-US" sz="2800" b="1" dirty="0"/>
                        <a:t>$30.31</a:t>
                      </a:r>
                      <a:r>
                        <a:rPr lang="en-US" sz="2400" b="1" dirty="0"/>
                        <a:t>B</a:t>
                      </a:r>
                      <a:r>
                        <a:rPr lang="en-US" sz="2800" b="1" dirty="0"/>
                        <a:t>*</a:t>
                      </a:r>
                    </a:p>
                  </a:txBody>
                  <a:tcPr/>
                </a:tc>
                <a:tc>
                  <a:txBody>
                    <a:bodyPr/>
                    <a:lstStyle/>
                    <a:p>
                      <a:pPr algn="ctr"/>
                      <a:r>
                        <a:rPr lang="en-US" sz="2800" b="1" dirty="0"/>
                        <a:t>$32.31</a:t>
                      </a:r>
                      <a:r>
                        <a:rPr lang="en-US" sz="2400" b="1" dirty="0"/>
                        <a:t>B</a:t>
                      </a:r>
                      <a:r>
                        <a:rPr lang="en-US" sz="2800" b="1" dirty="0"/>
                        <a:t>*</a:t>
                      </a:r>
                    </a:p>
                  </a:txBody>
                  <a:tcPr/>
                </a:tc>
                <a:tc>
                  <a:txBody>
                    <a:bodyPr/>
                    <a:lstStyle/>
                    <a:p>
                      <a:pPr algn="ctr"/>
                      <a:r>
                        <a:rPr lang="en-US" sz="2800" b="1" dirty="0"/>
                        <a:t>$2</a:t>
                      </a:r>
                      <a:r>
                        <a:rPr lang="en-US" sz="2400" b="1" dirty="0"/>
                        <a:t>B</a:t>
                      </a:r>
                    </a:p>
                  </a:txBody>
                  <a:tcPr/>
                </a:tc>
                <a:tc>
                  <a:txBody>
                    <a:bodyPr/>
                    <a:lstStyle/>
                    <a:p>
                      <a:pPr algn="ctr"/>
                      <a:r>
                        <a:rPr lang="en-US" sz="2800" b="1" dirty="0"/>
                        <a:t>6.6</a:t>
                      </a:r>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163599" y="5106237"/>
            <a:ext cx="4826706" cy="400110"/>
          </a:xfrm>
          <a:prstGeom prst="rect">
            <a:avLst/>
          </a:prstGeom>
          <a:noFill/>
        </p:spPr>
        <p:txBody>
          <a:bodyPr wrap="none" rtlCol="0">
            <a:spAutoFit/>
          </a:bodyPr>
          <a:lstStyle/>
          <a:p>
            <a:r>
              <a:rPr lang="pt-BR" sz="2000" b="1" dirty="0"/>
              <a:t>*Includes </a:t>
            </a:r>
            <a:r>
              <a:rPr lang="pt-BR" sz="2000" b="1" dirty="0" err="1"/>
              <a:t>Special</a:t>
            </a:r>
            <a:r>
              <a:rPr lang="pt-BR" sz="2000" b="1" dirty="0"/>
              <a:t> Diabetes </a:t>
            </a:r>
            <a:r>
              <a:rPr lang="pt-BR" sz="2000" b="1" dirty="0" err="1"/>
              <a:t>Program</a:t>
            </a:r>
            <a:r>
              <a:rPr lang="pt-BR" sz="2000" b="1" dirty="0"/>
              <a:t>, $150</a:t>
            </a:r>
            <a:r>
              <a:rPr lang="pt-BR" b="1" dirty="0"/>
              <a:t>M</a:t>
            </a:r>
          </a:p>
        </p:txBody>
      </p:sp>
      <p:graphicFrame>
        <p:nvGraphicFramePr>
          <p:cNvPr id="6" name="Table 5"/>
          <p:cNvGraphicFramePr>
            <a:graphicFrameLocks noGrp="1"/>
          </p:cNvGraphicFramePr>
          <p:nvPr>
            <p:extLst>
              <p:ext uri="{D42A27DB-BD31-4B8C-83A1-F6EECF244321}">
                <p14:modId xmlns:p14="http://schemas.microsoft.com/office/powerpoint/2010/main" val="2980756344"/>
              </p:ext>
            </p:extLst>
          </p:nvPr>
        </p:nvGraphicFramePr>
        <p:xfrm>
          <a:off x="163599" y="3469251"/>
          <a:ext cx="8750300" cy="1036320"/>
        </p:xfrm>
        <a:graphic>
          <a:graphicData uri="http://schemas.openxmlformats.org/drawingml/2006/table">
            <a:tbl>
              <a:tblPr firstRow="1" bandRow="1">
                <a:tableStyleId>{5C22544A-7EE6-4342-B048-85BDC9FD1C3A}</a:tableStyleId>
              </a:tblPr>
              <a:tblGrid>
                <a:gridCol w="1816099">
                  <a:extLst>
                    <a:ext uri="{9D8B030D-6E8A-4147-A177-3AD203B41FA5}">
                      <a16:colId xmlns:a16="http://schemas.microsoft.com/office/drawing/2014/main" val="20000"/>
                    </a:ext>
                  </a:extLst>
                </a:gridCol>
                <a:gridCol w="2216151">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003300">
                  <a:extLst>
                    <a:ext uri="{9D8B030D-6E8A-4147-A177-3AD203B41FA5}">
                      <a16:colId xmlns:a16="http://schemas.microsoft.com/office/drawing/2014/main" val="20003"/>
                    </a:ext>
                  </a:extLst>
                </a:gridCol>
                <a:gridCol w="1504950">
                  <a:extLst>
                    <a:ext uri="{9D8B030D-6E8A-4147-A177-3AD203B41FA5}">
                      <a16:colId xmlns:a16="http://schemas.microsoft.com/office/drawing/2014/main" val="20004"/>
                    </a:ext>
                  </a:extLst>
                </a:gridCol>
              </a:tblGrid>
              <a:tr h="370840">
                <a:tc>
                  <a:txBody>
                    <a:bodyPr/>
                    <a:lstStyle/>
                    <a:p>
                      <a:pPr algn="ctr"/>
                      <a:r>
                        <a:rPr lang="en-US" sz="2800" dirty="0"/>
                        <a:t>NIDDK</a:t>
                      </a:r>
                    </a:p>
                  </a:txBody>
                  <a:tcPr/>
                </a:tc>
                <a:tc>
                  <a:txBody>
                    <a:bodyPr/>
                    <a:lstStyle/>
                    <a:p>
                      <a:pPr algn="ctr"/>
                      <a:r>
                        <a:rPr lang="en-US" sz="2800" dirty="0"/>
                        <a:t>FY 2015</a:t>
                      </a:r>
                    </a:p>
                  </a:txBody>
                  <a:tcPr/>
                </a:tc>
                <a:tc>
                  <a:txBody>
                    <a:bodyPr/>
                    <a:lstStyle/>
                    <a:p>
                      <a:pPr algn="ctr"/>
                      <a:r>
                        <a:rPr lang="en-US" sz="2800" dirty="0"/>
                        <a:t>FY 2016</a:t>
                      </a:r>
                    </a:p>
                  </a:txBody>
                  <a:tcPr/>
                </a:tc>
                <a:tc>
                  <a:txBody>
                    <a:bodyPr/>
                    <a:lstStyle/>
                    <a:p>
                      <a:pPr algn="ctr"/>
                      <a:r>
                        <a:rPr lang="en-US" sz="2800" dirty="0">
                          <a:latin typeface="Symbol" charset="2"/>
                          <a:ea typeface="Symbol" charset="2"/>
                          <a:cs typeface="Symbol" charset="2"/>
                        </a:rPr>
                        <a:t>D</a:t>
                      </a:r>
                    </a:p>
                  </a:txBody>
                  <a:tcPr/>
                </a:tc>
                <a:tc>
                  <a:txBody>
                    <a:bodyPr/>
                    <a:lstStyle/>
                    <a:p>
                      <a:pPr algn="ctr"/>
                      <a:r>
                        <a:rPr lang="en-US" sz="2800" dirty="0"/>
                        <a:t>%</a:t>
                      </a:r>
                      <a:r>
                        <a:rPr lang="en-US" sz="2800" dirty="0">
                          <a:latin typeface="Symbol" charset="2"/>
                          <a:ea typeface="Symbol" charset="2"/>
                          <a:cs typeface="Symbol" charset="2"/>
                        </a:rPr>
                        <a:t>D</a:t>
                      </a:r>
                      <a:endParaRPr lang="en-US" sz="2800" dirty="0"/>
                    </a:p>
                  </a:txBody>
                  <a:tcPr/>
                </a:tc>
                <a:extLst>
                  <a:ext uri="{0D108BD9-81ED-4DB2-BD59-A6C34878D82A}">
                    <a16:rowId xmlns:a16="http://schemas.microsoft.com/office/drawing/2014/main" val="10000"/>
                  </a:ext>
                </a:extLst>
              </a:tr>
              <a:tr h="370840">
                <a:tc>
                  <a:txBody>
                    <a:bodyPr/>
                    <a:lstStyle/>
                    <a:p>
                      <a:pPr algn="ctr"/>
                      <a:r>
                        <a:rPr lang="en-US" sz="2800" b="1" dirty="0"/>
                        <a:t>Total </a:t>
                      </a:r>
                      <a:r>
                        <a:rPr lang="en-US" sz="2800" b="1" dirty="0" err="1"/>
                        <a:t>Prog</a:t>
                      </a:r>
                      <a:r>
                        <a:rPr lang="en-US" sz="2800" b="1" dirty="0"/>
                        <a:t>.</a:t>
                      </a:r>
                    </a:p>
                  </a:txBody>
                  <a:tcPr/>
                </a:tc>
                <a:tc>
                  <a:txBody>
                    <a:bodyPr/>
                    <a:lstStyle/>
                    <a:p>
                      <a:pPr algn="ctr"/>
                      <a:r>
                        <a:rPr lang="en-US" sz="2800" b="1" dirty="0"/>
                        <a:t>$1.899</a:t>
                      </a:r>
                      <a:r>
                        <a:rPr lang="en-US" sz="2400" b="1" dirty="0"/>
                        <a:t>B</a:t>
                      </a:r>
                      <a:r>
                        <a:rPr lang="en-US" sz="2800" b="1" dirty="0"/>
                        <a:t>*</a:t>
                      </a:r>
                    </a:p>
                  </a:txBody>
                  <a:tcPr/>
                </a:tc>
                <a:tc>
                  <a:txBody>
                    <a:bodyPr/>
                    <a:lstStyle/>
                    <a:p>
                      <a:pPr algn="ctr"/>
                      <a:r>
                        <a:rPr lang="en-US" sz="2800" b="1" dirty="0"/>
                        <a:t>$1.968</a:t>
                      </a:r>
                      <a:r>
                        <a:rPr lang="en-US" sz="2400" b="1" dirty="0"/>
                        <a:t>B</a:t>
                      </a:r>
                      <a:r>
                        <a:rPr lang="en-US" sz="2800" b="1" dirty="0"/>
                        <a:t>*</a:t>
                      </a:r>
                    </a:p>
                  </a:txBody>
                  <a:tcPr/>
                </a:tc>
                <a:tc>
                  <a:txBody>
                    <a:bodyPr/>
                    <a:lstStyle/>
                    <a:p>
                      <a:pPr algn="ctr"/>
                      <a:r>
                        <a:rPr lang="en-US" sz="2800" b="1" dirty="0"/>
                        <a:t>$69</a:t>
                      </a:r>
                      <a:r>
                        <a:rPr lang="en-US" sz="2400" b="1" dirty="0"/>
                        <a:t>M</a:t>
                      </a:r>
                    </a:p>
                  </a:txBody>
                  <a:tcPr/>
                </a:tc>
                <a:tc>
                  <a:txBody>
                    <a:bodyPr/>
                    <a:lstStyle/>
                    <a:p>
                      <a:pPr algn="ctr"/>
                      <a:r>
                        <a:rPr lang="en-US" sz="2800" b="1" dirty="0"/>
                        <a:t>3.6*/</a:t>
                      </a:r>
                      <a:r>
                        <a:rPr lang="en-US" sz="2800" b="1" dirty="0">
                          <a:solidFill>
                            <a:srgbClr val="FF0000"/>
                          </a:solidFill>
                        </a:rPr>
                        <a:t>4.0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8162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1430338" y="927101"/>
          <a:ext cx="7015162" cy="530225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38126" y="1219200"/>
            <a:ext cx="1471612" cy="830997"/>
          </a:xfrm>
          <a:prstGeom prst="rect">
            <a:avLst/>
          </a:prstGeom>
        </p:spPr>
        <p:txBody>
          <a:bodyPr wrap="square">
            <a:spAutoFit/>
          </a:bodyPr>
          <a:lstStyle/>
          <a:p>
            <a:r>
              <a:rPr lang="en-US" sz="1600" b="1" dirty="0"/>
              <a:t>FY15 Budget*</a:t>
            </a:r>
          </a:p>
          <a:p>
            <a:r>
              <a:rPr lang="en-US" sz="1600" b="1" dirty="0"/>
              <a:t> $1,749,140</a:t>
            </a:r>
          </a:p>
          <a:p>
            <a:endParaRPr lang="en-US" sz="1600" b="1" dirty="0"/>
          </a:p>
        </p:txBody>
      </p:sp>
      <p:sp>
        <p:nvSpPr>
          <p:cNvPr id="6" name="Rectangle 5"/>
          <p:cNvSpPr/>
          <p:nvPr/>
        </p:nvSpPr>
        <p:spPr>
          <a:xfrm>
            <a:off x="180786" y="6230035"/>
            <a:ext cx="6057900" cy="338554"/>
          </a:xfrm>
          <a:prstGeom prst="rect">
            <a:avLst/>
          </a:prstGeom>
        </p:spPr>
        <p:txBody>
          <a:bodyPr wrap="square">
            <a:spAutoFit/>
          </a:bodyPr>
          <a:lstStyle/>
          <a:p>
            <a:r>
              <a:rPr lang="en-US" sz="1600" dirty="0"/>
              <a:t>* Does not include Type 1 Diabetes Special Statutory Authority</a:t>
            </a:r>
          </a:p>
        </p:txBody>
      </p:sp>
      <p:sp>
        <p:nvSpPr>
          <p:cNvPr id="8" name="Text Box 26"/>
          <p:cNvSpPr txBox="1">
            <a:spLocks noChangeArrowheads="1"/>
          </p:cNvSpPr>
          <p:nvPr/>
        </p:nvSpPr>
        <p:spPr bwMode="auto">
          <a:xfrm>
            <a:off x="133161" y="183167"/>
            <a:ext cx="8686800" cy="646331"/>
          </a:xfrm>
          <a:prstGeom prst="rect">
            <a:avLst/>
          </a:prstGeom>
          <a:noFill/>
          <a:ln w="28575">
            <a:noFill/>
            <a:miter lim="800000"/>
            <a:headEnd/>
            <a:tailEnd/>
          </a:ln>
        </p:spPr>
        <p:txBody>
          <a:bodyPr>
            <a:spAutoFit/>
          </a:bodyPr>
          <a:lstStyle/>
          <a:p>
            <a:pPr algn="ctr" eaLnBrk="0" fontAlgn="base" hangingPunct="0">
              <a:spcBef>
                <a:spcPct val="50000"/>
              </a:spcBef>
              <a:spcAft>
                <a:spcPct val="0"/>
              </a:spcAft>
            </a:pPr>
            <a:r>
              <a:rPr lang="en-US" sz="3600" b="1" dirty="0">
                <a:solidFill>
                  <a:srgbClr val="FFFFFF"/>
                </a:solidFill>
                <a:latin typeface="Calibri" pitchFamily="34" charset="0"/>
              </a:rPr>
              <a:t>NIDDK FY 2015 Budget by Mechanism</a:t>
            </a:r>
          </a:p>
        </p:txBody>
      </p:sp>
    </p:spTree>
    <p:extLst>
      <p:ext uri="{BB962C8B-B14F-4D97-AF65-F5344CB8AC3E}">
        <p14:creationId xmlns:p14="http://schemas.microsoft.com/office/powerpoint/2010/main" val="303881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0"/>
            <a:ext cx="8229600" cy="1143000"/>
          </a:xfrm>
        </p:spPr>
        <p:txBody>
          <a:bodyPr/>
          <a:lstStyle/>
          <a:p>
            <a:r>
              <a:rPr lang="en-US" b="1" dirty="0">
                <a:solidFill>
                  <a:srgbClr val="FFFFFF"/>
                </a:solidFill>
              </a:rPr>
              <a:t>How do we set the </a:t>
            </a:r>
            <a:r>
              <a:rPr lang="en-US" b="1" dirty="0" err="1">
                <a:solidFill>
                  <a:srgbClr val="FFFFFF"/>
                </a:solidFill>
              </a:rPr>
              <a:t>payline</a:t>
            </a:r>
            <a:r>
              <a:rPr lang="en-US" b="1" dirty="0">
                <a:solidFill>
                  <a:srgbClr val="FFFFFF"/>
                </a:solidFill>
              </a:rPr>
              <a:t>? </a:t>
            </a:r>
          </a:p>
        </p:txBody>
      </p:sp>
      <p:graphicFrame>
        <p:nvGraphicFramePr>
          <p:cNvPr id="4" name="Table 3"/>
          <p:cNvGraphicFramePr>
            <a:graphicFrameLocks noGrp="1"/>
          </p:cNvGraphicFramePr>
          <p:nvPr>
            <p:extLst>
              <p:ext uri="{D42A27DB-BD31-4B8C-83A1-F6EECF244321}">
                <p14:modId xmlns:p14="http://schemas.microsoft.com/office/powerpoint/2010/main" val="3204028754"/>
              </p:ext>
            </p:extLst>
          </p:nvPr>
        </p:nvGraphicFramePr>
        <p:xfrm>
          <a:off x="2252932" y="1432224"/>
          <a:ext cx="3949700" cy="3977640"/>
        </p:xfrm>
        <a:graphic>
          <a:graphicData uri="http://schemas.openxmlformats.org/drawingml/2006/table">
            <a:tbl>
              <a:tblPr firstRow="1" bandRow="1">
                <a:tableStyleId>{5C22544A-7EE6-4342-B048-85BDC9FD1C3A}</a:tableStyleId>
              </a:tblPr>
              <a:tblGrid>
                <a:gridCol w="25019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370840">
                <a:tc>
                  <a:txBody>
                    <a:bodyPr/>
                    <a:lstStyle/>
                    <a:p>
                      <a:r>
                        <a:rPr lang="en-US" dirty="0"/>
                        <a:t>Total budget</a:t>
                      </a:r>
                    </a:p>
                  </a:txBody>
                  <a:tcPr/>
                </a:tc>
                <a:tc>
                  <a:txBody>
                    <a:bodyPr/>
                    <a:lstStyle/>
                    <a:p>
                      <a:r>
                        <a:rPr lang="en-US" dirty="0"/>
                        <a:t>100</a:t>
                      </a:r>
                    </a:p>
                  </a:txBody>
                  <a:tcPr/>
                </a:tc>
                <a:extLst>
                  <a:ext uri="{0D108BD9-81ED-4DB2-BD59-A6C34878D82A}">
                    <a16:rowId xmlns:a16="http://schemas.microsoft.com/office/drawing/2014/main" val="10000"/>
                  </a:ext>
                </a:extLst>
              </a:tr>
              <a:tr h="370840">
                <a:tc>
                  <a:txBody>
                    <a:bodyPr/>
                    <a:lstStyle/>
                    <a:p>
                      <a:r>
                        <a:rPr lang="en-US" dirty="0"/>
                        <a:t>Centers</a:t>
                      </a:r>
                    </a:p>
                  </a:txBody>
                  <a:tcPr/>
                </a:tc>
                <a:tc>
                  <a:txBody>
                    <a:bodyPr/>
                    <a:lstStyle/>
                    <a:p>
                      <a:r>
                        <a:rPr lang="en-US" dirty="0">
                          <a:solidFill>
                            <a:srgbClr val="FF0000"/>
                          </a:solidFill>
                        </a:rPr>
                        <a:t>7</a:t>
                      </a:r>
                    </a:p>
                  </a:txBody>
                  <a:tcPr/>
                </a:tc>
                <a:extLst>
                  <a:ext uri="{0D108BD9-81ED-4DB2-BD59-A6C34878D82A}">
                    <a16:rowId xmlns:a16="http://schemas.microsoft.com/office/drawing/2014/main" val="10001"/>
                  </a:ext>
                </a:extLst>
              </a:tr>
              <a:tr h="370840">
                <a:tc>
                  <a:txBody>
                    <a:bodyPr/>
                    <a:lstStyle/>
                    <a:p>
                      <a:r>
                        <a:rPr lang="en-US" dirty="0"/>
                        <a:t>Training</a:t>
                      </a:r>
                    </a:p>
                  </a:txBody>
                  <a:tcPr/>
                </a:tc>
                <a:tc>
                  <a:txBody>
                    <a:bodyPr/>
                    <a:lstStyle/>
                    <a:p>
                      <a:r>
                        <a:rPr lang="en-US" dirty="0">
                          <a:solidFill>
                            <a:srgbClr val="FF0000"/>
                          </a:solidFill>
                        </a:rPr>
                        <a:t>3</a:t>
                      </a:r>
                    </a:p>
                  </a:txBody>
                  <a:tcPr/>
                </a:tc>
                <a:extLst>
                  <a:ext uri="{0D108BD9-81ED-4DB2-BD59-A6C34878D82A}">
                    <a16:rowId xmlns:a16="http://schemas.microsoft.com/office/drawing/2014/main" val="10002"/>
                  </a:ext>
                </a:extLst>
              </a:tr>
              <a:tr h="370840">
                <a:tc>
                  <a:txBody>
                    <a:bodyPr/>
                    <a:lstStyle/>
                    <a:p>
                      <a:r>
                        <a:rPr lang="en-US" dirty="0"/>
                        <a:t>Careers</a:t>
                      </a:r>
                    </a:p>
                  </a:txBody>
                  <a:tcPr/>
                </a:tc>
                <a:tc>
                  <a:txBody>
                    <a:bodyPr/>
                    <a:lstStyle/>
                    <a:p>
                      <a:r>
                        <a:rPr lang="en-US" dirty="0">
                          <a:solidFill>
                            <a:srgbClr val="FF0000"/>
                          </a:solidFill>
                        </a:rPr>
                        <a:t>5</a:t>
                      </a:r>
                    </a:p>
                  </a:txBody>
                  <a:tcPr/>
                </a:tc>
                <a:extLst>
                  <a:ext uri="{0D108BD9-81ED-4DB2-BD59-A6C34878D82A}">
                    <a16:rowId xmlns:a16="http://schemas.microsoft.com/office/drawing/2014/main" val="10003"/>
                  </a:ext>
                </a:extLst>
              </a:tr>
              <a:tr h="370840">
                <a:tc>
                  <a:txBody>
                    <a:bodyPr/>
                    <a:lstStyle/>
                    <a:p>
                      <a:r>
                        <a:rPr lang="en-US" dirty="0"/>
                        <a:t>Intramural</a:t>
                      </a:r>
                    </a:p>
                  </a:txBody>
                  <a:tcPr/>
                </a:tc>
                <a:tc>
                  <a:txBody>
                    <a:bodyPr/>
                    <a:lstStyle/>
                    <a:p>
                      <a:r>
                        <a:rPr lang="en-US" dirty="0">
                          <a:solidFill>
                            <a:srgbClr val="FF0000"/>
                          </a:solidFill>
                        </a:rPr>
                        <a:t>10</a:t>
                      </a:r>
                    </a:p>
                  </a:txBody>
                  <a:tcPr/>
                </a:tc>
                <a:extLst>
                  <a:ext uri="{0D108BD9-81ED-4DB2-BD59-A6C34878D82A}">
                    <a16:rowId xmlns:a16="http://schemas.microsoft.com/office/drawing/2014/main" val="10004"/>
                  </a:ext>
                </a:extLst>
              </a:tr>
              <a:tr h="370840">
                <a:tc>
                  <a:txBody>
                    <a:bodyPr/>
                    <a:lstStyle/>
                    <a:p>
                      <a:r>
                        <a:rPr lang="en-US" dirty="0"/>
                        <a:t>Non-competing renewals</a:t>
                      </a:r>
                    </a:p>
                  </a:txBody>
                  <a:tcPr/>
                </a:tc>
                <a:tc>
                  <a:txBody>
                    <a:bodyPr/>
                    <a:lstStyle/>
                    <a:p>
                      <a:r>
                        <a:rPr lang="en-US" dirty="0">
                          <a:solidFill>
                            <a:srgbClr val="FF0000"/>
                          </a:solidFill>
                        </a:rPr>
                        <a:t>54</a:t>
                      </a:r>
                    </a:p>
                  </a:txBody>
                  <a:tcPr/>
                </a:tc>
                <a:extLst>
                  <a:ext uri="{0D108BD9-81ED-4DB2-BD59-A6C34878D82A}">
                    <a16:rowId xmlns:a16="http://schemas.microsoft.com/office/drawing/2014/main" val="10005"/>
                  </a:ext>
                </a:extLst>
              </a:tr>
              <a:tr h="370840">
                <a:tc>
                  <a:txBody>
                    <a:bodyPr/>
                    <a:lstStyle/>
                    <a:p>
                      <a:r>
                        <a:rPr lang="en-US" dirty="0"/>
                        <a:t>Administrative overhead</a:t>
                      </a:r>
                    </a:p>
                  </a:txBody>
                  <a:tcPr/>
                </a:tc>
                <a:tc>
                  <a:txBody>
                    <a:bodyPr/>
                    <a:lstStyle/>
                    <a:p>
                      <a:r>
                        <a:rPr lang="en-US" dirty="0">
                          <a:solidFill>
                            <a:srgbClr val="FF0000"/>
                          </a:solidFill>
                        </a:rPr>
                        <a:t>4</a:t>
                      </a:r>
                    </a:p>
                  </a:txBody>
                  <a:tcPr/>
                </a:tc>
                <a:extLst>
                  <a:ext uri="{0D108BD9-81ED-4DB2-BD59-A6C34878D82A}">
                    <a16:rowId xmlns:a16="http://schemas.microsoft.com/office/drawing/2014/main" val="10006"/>
                  </a:ext>
                </a:extLst>
              </a:tr>
              <a:tr h="370840">
                <a:tc>
                  <a:txBody>
                    <a:bodyPr/>
                    <a:lstStyle/>
                    <a:p>
                      <a:r>
                        <a:rPr lang="en-US" dirty="0"/>
                        <a:t>Miscellaneous</a:t>
                      </a:r>
                    </a:p>
                  </a:txBody>
                  <a:tcPr/>
                </a:tc>
                <a:tc>
                  <a:txBody>
                    <a:bodyPr/>
                    <a:lstStyle/>
                    <a:p>
                      <a:r>
                        <a:rPr lang="en-US" dirty="0">
                          <a:solidFill>
                            <a:srgbClr val="FF0000"/>
                          </a:solidFill>
                        </a:rPr>
                        <a:t>2</a:t>
                      </a:r>
                    </a:p>
                  </a:txBody>
                  <a:tcPr/>
                </a:tc>
                <a:extLst>
                  <a:ext uri="{0D108BD9-81ED-4DB2-BD59-A6C34878D82A}">
                    <a16:rowId xmlns:a16="http://schemas.microsoft.com/office/drawing/2014/main" val="10007"/>
                  </a:ext>
                </a:extLst>
              </a:tr>
              <a:tr h="370840">
                <a:tc>
                  <a:txBody>
                    <a:bodyPr/>
                    <a:lstStyle/>
                    <a:p>
                      <a:r>
                        <a:rPr lang="en-US" dirty="0"/>
                        <a:t>Contracts</a:t>
                      </a:r>
                    </a:p>
                  </a:txBody>
                  <a:tcPr>
                    <a:lnB w="38100" cap="flat" cmpd="sng" algn="ctr">
                      <a:solidFill>
                        <a:scrgbClr r="0" g="0" b="0"/>
                      </a:solidFill>
                      <a:prstDash val="solid"/>
                      <a:round/>
                      <a:headEnd type="none" w="med" len="med"/>
                      <a:tailEnd type="none" w="med" len="med"/>
                    </a:lnB>
                  </a:tcPr>
                </a:tc>
                <a:tc>
                  <a:txBody>
                    <a:bodyPr/>
                    <a:lstStyle/>
                    <a:p>
                      <a:r>
                        <a:rPr lang="en-US" dirty="0">
                          <a:solidFill>
                            <a:srgbClr val="FF0000"/>
                          </a:solidFill>
                        </a:rPr>
                        <a:t>5</a:t>
                      </a:r>
                    </a:p>
                  </a:txBody>
                  <a:tcPr>
                    <a:lnB w="381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t>Remainder</a:t>
                      </a:r>
                    </a:p>
                  </a:txBody>
                  <a:tcPr>
                    <a:lnT w="38100" cap="flat" cmpd="sng" algn="ctr">
                      <a:solidFill>
                        <a:scrgbClr r="0" g="0" b="0"/>
                      </a:solidFill>
                      <a:prstDash val="solid"/>
                      <a:round/>
                      <a:headEnd type="none" w="med" len="med"/>
                      <a:tailEnd type="none" w="med" len="med"/>
                    </a:lnT>
                  </a:tcPr>
                </a:tc>
                <a:tc>
                  <a:txBody>
                    <a:bodyPr/>
                    <a:lstStyle/>
                    <a:p>
                      <a:r>
                        <a:rPr lang="en-US" dirty="0"/>
                        <a:t>10</a:t>
                      </a:r>
                    </a:p>
                  </a:txBody>
                  <a:tcPr>
                    <a:lnT w="381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9"/>
                  </a:ext>
                </a:extLst>
              </a:tr>
            </a:tbl>
          </a:graphicData>
        </a:graphic>
      </p:graphicFrame>
      <p:sp>
        <p:nvSpPr>
          <p:cNvPr id="6" name="Left Brace 5"/>
          <p:cNvSpPr/>
          <p:nvPr/>
        </p:nvSpPr>
        <p:spPr>
          <a:xfrm>
            <a:off x="6304232" y="4658024"/>
            <a:ext cx="279400" cy="1092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6634432" y="4391324"/>
            <a:ext cx="1397438" cy="461665"/>
          </a:xfrm>
          <a:prstGeom prst="rect">
            <a:avLst/>
          </a:prstGeom>
          <a:noFill/>
        </p:spPr>
        <p:txBody>
          <a:bodyPr wrap="none" rtlCol="0">
            <a:spAutoFit/>
          </a:bodyPr>
          <a:lstStyle/>
          <a:p>
            <a:r>
              <a:rPr lang="en-US" sz="2400" dirty="0"/>
              <a:t>Initiatives</a:t>
            </a:r>
          </a:p>
        </p:txBody>
      </p:sp>
      <p:sp>
        <p:nvSpPr>
          <p:cNvPr id="8" name="TextBox 7"/>
          <p:cNvSpPr txBox="1"/>
          <p:nvPr/>
        </p:nvSpPr>
        <p:spPr>
          <a:xfrm>
            <a:off x="6634432" y="5407324"/>
            <a:ext cx="1086505" cy="461665"/>
          </a:xfrm>
          <a:prstGeom prst="rect">
            <a:avLst/>
          </a:prstGeom>
          <a:noFill/>
        </p:spPr>
        <p:txBody>
          <a:bodyPr wrap="none" rtlCol="0">
            <a:spAutoFit/>
          </a:bodyPr>
          <a:lstStyle/>
          <a:p>
            <a:r>
              <a:rPr lang="en-US" sz="2400" dirty="0" err="1"/>
              <a:t>Payline</a:t>
            </a:r>
            <a:endParaRPr lang="en-US" sz="2400" dirty="0"/>
          </a:p>
        </p:txBody>
      </p:sp>
    </p:spTree>
    <p:extLst>
      <p:ext uri="{BB962C8B-B14F-4D97-AF65-F5344CB8AC3E}">
        <p14:creationId xmlns:p14="http://schemas.microsoft.com/office/powerpoint/2010/main" val="1773808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1143000"/>
          </a:xfrm>
        </p:spPr>
        <p:txBody>
          <a:bodyPr>
            <a:normAutofit/>
          </a:bodyPr>
          <a:lstStyle/>
          <a:p>
            <a:r>
              <a:rPr lang="en-US" b="1" dirty="0">
                <a:solidFill>
                  <a:schemeClr val="bg1"/>
                </a:solidFill>
              </a:rPr>
              <a:t>Pressures on the R01 </a:t>
            </a:r>
            <a:r>
              <a:rPr lang="en-US" b="1" dirty="0" err="1">
                <a:solidFill>
                  <a:schemeClr val="bg1"/>
                </a:solidFill>
              </a:rPr>
              <a:t>Payline</a:t>
            </a:r>
            <a:endParaRPr lang="en-US" b="1" dirty="0">
              <a:solidFill>
                <a:schemeClr val="bg1"/>
              </a:solidFill>
            </a:endParaRPr>
          </a:p>
        </p:txBody>
      </p:sp>
      <p:sp>
        <p:nvSpPr>
          <p:cNvPr id="5" name="Content Placeholder 4"/>
          <p:cNvSpPr>
            <a:spLocks noGrp="1"/>
          </p:cNvSpPr>
          <p:nvPr>
            <p:ph sz="half" idx="1"/>
          </p:nvPr>
        </p:nvSpPr>
        <p:spPr>
          <a:xfrm>
            <a:off x="196770" y="2184400"/>
            <a:ext cx="4451430" cy="4525963"/>
          </a:xfrm>
        </p:spPr>
        <p:txBody>
          <a:bodyPr>
            <a:normAutofit/>
          </a:bodyPr>
          <a:lstStyle/>
          <a:p>
            <a:r>
              <a:rPr lang="en-US" dirty="0"/>
              <a:t>Trends in award costs</a:t>
            </a:r>
          </a:p>
          <a:p>
            <a:r>
              <a:rPr lang="en-US" dirty="0"/>
              <a:t>Trends in application numbers</a:t>
            </a:r>
          </a:p>
          <a:p>
            <a:r>
              <a:rPr lang="en-US" dirty="0"/>
              <a:t>Out-year commitments</a:t>
            </a:r>
          </a:p>
          <a:p>
            <a:pPr lvl="1"/>
            <a:r>
              <a:rPr lang="en-US" sz="2000" dirty="0"/>
              <a:t>Noncompeting renewals</a:t>
            </a:r>
          </a:p>
        </p:txBody>
      </p:sp>
      <p:pic>
        <p:nvPicPr>
          <p:cNvPr id="3" name="Picture 2"/>
          <p:cNvPicPr>
            <a:picLocks noChangeAspect="1"/>
          </p:cNvPicPr>
          <p:nvPr/>
        </p:nvPicPr>
        <p:blipFill>
          <a:blip r:embed="rId3"/>
          <a:stretch>
            <a:fillRect/>
          </a:stretch>
        </p:blipFill>
        <p:spPr>
          <a:xfrm>
            <a:off x="4016934" y="1505815"/>
            <a:ext cx="4902769" cy="4101355"/>
          </a:xfrm>
          <a:prstGeom prst="rect">
            <a:avLst/>
          </a:prstGeom>
        </p:spPr>
      </p:pic>
    </p:spTree>
    <p:extLst>
      <p:ext uri="{BB962C8B-B14F-4D97-AF65-F5344CB8AC3E}">
        <p14:creationId xmlns:p14="http://schemas.microsoft.com/office/powerpoint/2010/main" val="360257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Group 19"/>
          <p:cNvGrpSpPr>
            <a:grpSpLocks noChangeAspect="1"/>
          </p:cNvGrpSpPr>
          <p:nvPr/>
        </p:nvGrpSpPr>
        <p:grpSpPr>
          <a:xfrm>
            <a:off x="4422022" y="1694821"/>
            <a:ext cx="4721978" cy="4250650"/>
            <a:chOff x="6134099" y="1582967"/>
            <a:chExt cx="3329321" cy="2997002"/>
          </a:xfrm>
        </p:grpSpPr>
        <p:pic>
          <p:nvPicPr>
            <p:cNvPr id="21" name="Picture 20"/>
            <p:cNvPicPr>
              <a:picLocks noChangeAspect="1"/>
            </p:cNvPicPr>
            <p:nvPr/>
          </p:nvPicPr>
          <p:blipFill rotWithShape="1">
            <a:blip r:embed="rId3"/>
            <a:srcRect l="60512" t="2288" r="-1" b="3780"/>
            <a:stretch/>
          </p:blipFill>
          <p:spPr>
            <a:xfrm>
              <a:off x="6940550" y="1582967"/>
              <a:ext cx="2522870" cy="2881083"/>
            </a:xfrm>
            <a:prstGeom prst="rect">
              <a:avLst/>
            </a:prstGeom>
          </p:spPr>
        </p:pic>
        <p:pic>
          <p:nvPicPr>
            <p:cNvPr id="22" name="Picture 21"/>
            <p:cNvPicPr>
              <a:picLocks noChangeAspect="1"/>
            </p:cNvPicPr>
            <p:nvPr/>
          </p:nvPicPr>
          <p:blipFill rotWithShape="1">
            <a:blip r:embed="rId3"/>
            <a:srcRect l="3734" t="2288" r="83470"/>
            <a:stretch/>
          </p:blipFill>
          <p:spPr>
            <a:xfrm>
              <a:off x="6134099" y="1582967"/>
              <a:ext cx="805179" cy="2997002"/>
            </a:xfrm>
            <a:prstGeom prst="rect">
              <a:avLst/>
            </a:prstGeom>
          </p:spPr>
        </p:pic>
      </p:grpSp>
      <p:grpSp>
        <p:nvGrpSpPr>
          <p:cNvPr id="14" name="Group 13"/>
          <p:cNvGrpSpPr>
            <a:grpSpLocks noChangeAspect="1"/>
          </p:cNvGrpSpPr>
          <p:nvPr/>
        </p:nvGrpSpPr>
        <p:grpSpPr>
          <a:xfrm>
            <a:off x="-1" y="1678789"/>
            <a:ext cx="4420219" cy="4229720"/>
            <a:chOff x="2266005" y="1104497"/>
            <a:chExt cx="3146949" cy="2871216"/>
          </a:xfrm>
        </p:grpSpPr>
        <p:pic>
          <p:nvPicPr>
            <p:cNvPr id="15" name="Picture 14"/>
            <p:cNvPicPr>
              <a:picLocks noChangeAspect="1"/>
            </p:cNvPicPr>
            <p:nvPr/>
          </p:nvPicPr>
          <p:blipFill rotWithShape="1">
            <a:blip r:embed="rId4"/>
            <a:srcRect l="56827" b="3666"/>
            <a:stretch/>
          </p:blipFill>
          <p:spPr>
            <a:xfrm>
              <a:off x="2875280" y="1104497"/>
              <a:ext cx="2537674" cy="2765931"/>
            </a:xfrm>
            <a:prstGeom prst="rect">
              <a:avLst/>
            </a:prstGeom>
          </p:spPr>
        </p:pic>
        <p:pic>
          <p:nvPicPr>
            <p:cNvPr id="18" name="Picture 17"/>
            <p:cNvPicPr>
              <a:picLocks noChangeAspect="1"/>
            </p:cNvPicPr>
            <p:nvPr/>
          </p:nvPicPr>
          <p:blipFill rotWithShape="1">
            <a:blip r:embed="rId4"/>
            <a:srcRect r="89323"/>
            <a:stretch/>
          </p:blipFill>
          <p:spPr>
            <a:xfrm>
              <a:off x="2266005" y="1104497"/>
              <a:ext cx="627589" cy="2871216"/>
            </a:xfrm>
            <a:prstGeom prst="rect">
              <a:avLst/>
            </a:prstGeom>
          </p:spPr>
        </p:pic>
      </p:grpSp>
      <p:sp>
        <p:nvSpPr>
          <p:cNvPr id="2" name="Title 1"/>
          <p:cNvSpPr>
            <a:spLocks noGrp="1"/>
          </p:cNvSpPr>
          <p:nvPr>
            <p:ph type="title"/>
          </p:nvPr>
        </p:nvSpPr>
        <p:spPr>
          <a:xfrm>
            <a:off x="457200" y="-98871"/>
            <a:ext cx="8229600" cy="1143000"/>
          </a:xfrm>
        </p:spPr>
        <p:txBody>
          <a:bodyPr>
            <a:normAutofit/>
          </a:bodyPr>
          <a:lstStyle/>
          <a:p>
            <a:r>
              <a:rPr lang="en-US" dirty="0">
                <a:solidFill>
                  <a:schemeClr val="bg1"/>
                </a:solidFill>
              </a:rPr>
              <a:t>Trends in Award Cost</a:t>
            </a:r>
          </a:p>
        </p:txBody>
      </p:sp>
      <p:sp>
        <p:nvSpPr>
          <p:cNvPr id="16" name="TextBox 15"/>
          <p:cNvSpPr txBox="1"/>
          <p:nvPr/>
        </p:nvSpPr>
        <p:spPr>
          <a:xfrm>
            <a:off x="654469" y="5714912"/>
            <a:ext cx="3539281" cy="369332"/>
          </a:xfrm>
          <a:prstGeom prst="rect">
            <a:avLst/>
          </a:prstGeom>
          <a:noFill/>
        </p:spPr>
        <p:txBody>
          <a:bodyPr wrap="square" rtlCol="0">
            <a:spAutoFit/>
          </a:bodyPr>
          <a:lstStyle/>
          <a:p>
            <a:pPr algn="ctr"/>
            <a:r>
              <a:rPr lang="en-US" dirty="0"/>
              <a:t>Median total costs of R01 grants</a:t>
            </a:r>
          </a:p>
        </p:txBody>
      </p:sp>
      <p:sp>
        <p:nvSpPr>
          <p:cNvPr id="27" name="TextBox 26"/>
          <p:cNvSpPr txBox="1"/>
          <p:nvPr/>
        </p:nvSpPr>
        <p:spPr>
          <a:xfrm>
            <a:off x="6591300" y="3137134"/>
            <a:ext cx="1313821" cy="369332"/>
          </a:xfrm>
          <a:prstGeom prst="rect">
            <a:avLst/>
          </a:prstGeom>
          <a:noFill/>
        </p:spPr>
        <p:txBody>
          <a:bodyPr wrap="none" rtlCol="0">
            <a:spAutoFit/>
          </a:bodyPr>
          <a:lstStyle/>
          <a:p>
            <a:r>
              <a:rPr lang="en-US" b="1" dirty="0">
                <a:solidFill>
                  <a:srgbClr val="FF0000"/>
                </a:solidFill>
              </a:rPr>
              <a:t>4% increase</a:t>
            </a:r>
          </a:p>
        </p:txBody>
      </p:sp>
      <p:sp>
        <p:nvSpPr>
          <p:cNvPr id="28" name="TextBox 27"/>
          <p:cNvSpPr txBox="1"/>
          <p:nvPr/>
        </p:nvSpPr>
        <p:spPr>
          <a:xfrm>
            <a:off x="1862120" y="3137134"/>
            <a:ext cx="1417568" cy="369332"/>
          </a:xfrm>
          <a:prstGeom prst="rect">
            <a:avLst/>
          </a:prstGeom>
          <a:noFill/>
        </p:spPr>
        <p:txBody>
          <a:bodyPr wrap="none" rtlCol="0">
            <a:spAutoFit/>
          </a:bodyPr>
          <a:lstStyle/>
          <a:p>
            <a:r>
              <a:rPr lang="en-US" b="1" dirty="0">
                <a:solidFill>
                  <a:srgbClr val="FF0000"/>
                </a:solidFill>
              </a:rPr>
              <a:t>19% increase</a:t>
            </a:r>
          </a:p>
        </p:txBody>
      </p:sp>
      <p:sp>
        <p:nvSpPr>
          <p:cNvPr id="3" name="Rectangle 2"/>
          <p:cNvSpPr/>
          <p:nvPr/>
        </p:nvSpPr>
        <p:spPr>
          <a:xfrm>
            <a:off x="1117600" y="1150035"/>
            <a:ext cx="7366000" cy="461665"/>
          </a:xfrm>
          <a:prstGeom prst="rect">
            <a:avLst/>
          </a:prstGeom>
        </p:spPr>
        <p:txBody>
          <a:bodyPr wrap="square">
            <a:spAutoFit/>
          </a:bodyPr>
          <a:lstStyle/>
          <a:p>
            <a:r>
              <a:rPr lang="en-US" sz="2400" dirty="0"/>
              <a:t>Cost per Grant Has Risen More than Total R01 Budget </a:t>
            </a:r>
          </a:p>
        </p:txBody>
      </p:sp>
      <p:sp>
        <p:nvSpPr>
          <p:cNvPr id="17" name="TextBox 16"/>
          <p:cNvSpPr txBox="1"/>
          <p:nvPr/>
        </p:nvSpPr>
        <p:spPr>
          <a:xfrm>
            <a:off x="5111184" y="5714912"/>
            <a:ext cx="3664848" cy="369332"/>
          </a:xfrm>
          <a:prstGeom prst="rect">
            <a:avLst/>
          </a:prstGeom>
          <a:noFill/>
        </p:spPr>
        <p:txBody>
          <a:bodyPr wrap="square" rtlCol="0">
            <a:spAutoFit/>
          </a:bodyPr>
          <a:lstStyle/>
          <a:p>
            <a:pPr algn="ctr"/>
            <a:r>
              <a:rPr lang="en-US" dirty="0"/>
              <a:t>Overall NIDDK Expenditures on R01s</a:t>
            </a:r>
          </a:p>
        </p:txBody>
      </p:sp>
      <p:pic>
        <p:nvPicPr>
          <p:cNvPr id="1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31636"/>
          <a:stretch/>
        </p:blipFill>
        <p:spPr bwMode="auto">
          <a:xfrm>
            <a:off x="6535188" y="6096000"/>
            <a:ext cx="2240844"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51"/>
          <p:cNvSpPr>
            <a:spLocks noChangeArrowheads="1"/>
          </p:cNvSpPr>
          <p:nvPr/>
        </p:nvSpPr>
        <p:spPr bwMode="auto">
          <a:xfrm>
            <a:off x="2214527" y="195264"/>
            <a:ext cx="4871591"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lIns="90488" tIns="44450" rIns="90488" bIns="44450">
            <a:spAutoFit/>
          </a:bodyPr>
          <a:lstStyle/>
          <a:p>
            <a:pPr algn="ctr">
              <a:lnSpc>
                <a:spcPct val="90000"/>
              </a:lnSpc>
            </a:pPr>
            <a:r>
              <a:rPr lang="en-US" altLang="en-US" sz="4000" b="1" dirty="0">
                <a:solidFill>
                  <a:schemeClr val="tx2"/>
                </a:solidFill>
              </a:rPr>
              <a:t>Trends in Award Costs</a:t>
            </a:r>
            <a:endParaRPr lang="en-US" altLang="en-US" sz="3600" b="1" dirty="0">
              <a:solidFill>
                <a:schemeClr val="tx2"/>
              </a:solidFill>
            </a:endParaRPr>
          </a:p>
        </p:txBody>
      </p:sp>
      <p:cxnSp>
        <p:nvCxnSpPr>
          <p:cNvPr id="24" name="Straight Connector 23"/>
          <p:cNvCxnSpPr/>
          <p:nvPr/>
        </p:nvCxnSpPr>
        <p:spPr>
          <a:xfrm>
            <a:off x="203200" y="838200"/>
            <a:ext cx="8699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370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nvPr>
        </p:nvGraphicFramePr>
        <p:xfrm>
          <a:off x="548009" y="1521616"/>
          <a:ext cx="7766417" cy="43963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618300" y="1182144"/>
            <a:ext cx="5967146" cy="461665"/>
          </a:xfrm>
          <a:prstGeom prst="rect">
            <a:avLst/>
          </a:prstGeom>
          <a:noFill/>
        </p:spPr>
        <p:txBody>
          <a:bodyPr wrap="none" rtlCol="0">
            <a:spAutoFit/>
          </a:bodyPr>
          <a:lstStyle/>
          <a:p>
            <a:r>
              <a:rPr lang="en-US" sz="2400" dirty="0"/>
              <a:t>Number of </a:t>
            </a:r>
            <a:r>
              <a:rPr lang="en-US" sz="2400"/>
              <a:t>competing NIDDK R01 Applications</a:t>
            </a:r>
          </a:p>
        </p:txBody>
      </p:sp>
      <p:sp>
        <p:nvSpPr>
          <p:cNvPr id="2" name="Title 1"/>
          <p:cNvSpPr>
            <a:spLocks noGrp="1"/>
          </p:cNvSpPr>
          <p:nvPr>
            <p:ph type="title"/>
          </p:nvPr>
        </p:nvSpPr>
        <p:spPr>
          <a:xfrm>
            <a:off x="457200" y="-95752"/>
            <a:ext cx="8229600" cy="1143000"/>
          </a:xfrm>
        </p:spPr>
        <p:txBody>
          <a:bodyPr/>
          <a:lstStyle/>
          <a:p>
            <a:r>
              <a:rPr lang="en-US" b="1" dirty="0">
                <a:solidFill>
                  <a:schemeClr val="bg1"/>
                </a:solidFill>
              </a:rPr>
              <a:t>Trends in Application Numbers</a:t>
            </a:r>
          </a:p>
        </p:txBody>
      </p:sp>
      <p:cxnSp>
        <p:nvCxnSpPr>
          <p:cNvPr id="6" name="Straight Connector 5"/>
          <p:cNvCxnSpPr/>
          <p:nvPr/>
        </p:nvCxnSpPr>
        <p:spPr>
          <a:xfrm>
            <a:off x="5124913" y="3835874"/>
            <a:ext cx="31895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41287" y="3528097"/>
            <a:ext cx="1144159" cy="307777"/>
          </a:xfrm>
          <a:prstGeom prst="rect">
            <a:avLst/>
          </a:prstGeom>
          <a:noFill/>
        </p:spPr>
        <p:txBody>
          <a:bodyPr wrap="none" rtlCol="0">
            <a:spAutoFit/>
          </a:bodyPr>
          <a:lstStyle/>
          <a:p>
            <a:r>
              <a:rPr lang="en-US" sz="1400" dirty="0">
                <a:solidFill>
                  <a:srgbClr val="FF0000"/>
                </a:solidFill>
              </a:rPr>
              <a:t>26% increase</a:t>
            </a:r>
          </a:p>
        </p:txBody>
      </p:sp>
      <p:cxnSp>
        <p:nvCxnSpPr>
          <p:cNvPr id="12" name="Straight Connector 11"/>
          <p:cNvCxnSpPr/>
          <p:nvPr/>
        </p:nvCxnSpPr>
        <p:spPr>
          <a:xfrm flipV="1">
            <a:off x="7783742" y="2075609"/>
            <a:ext cx="371567" cy="18034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092367" y="1981113"/>
            <a:ext cx="768159" cy="369332"/>
          </a:xfrm>
          <a:prstGeom prst="rect">
            <a:avLst/>
          </a:prstGeom>
          <a:noFill/>
        </p:spPr>
        <p:txBody>
          <a:bodyPr wrap="none" rtlCol="0">
            <a:spAutoFit/>
          </a:bodyPr>
          <a:lstStyle/>
          <a:p>
            <a:r>
              <a:rPr lang="en-US" dirty="0"/>
              <a:t>~2930</a:t>
            </a:r>
          </a:p>
        </p:txBody>
      </p:sp>
    </p:spTree>
    <p:extLst>
      <p:ext uri="{BB962C8B-B14F-4D97-AF65-F5344CB8AC3E}">
        <p14:creationId xmlns:p14="http://schemas.microsoft.com/office/powerpoint/2010/main" val="9254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255509" y="5969000"/>
            <a:ext cx="2990091"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0800"/>
            <a:ext cx="8229600" cy="1143000"/>
          </a:xfrm>
        </p:spPr>
        <p:txBody>
          <a:bodyPr>
            <a:normAutofit/>
          </a:bodyPr>
          <a:lstStyle/>
          <a:p>
            <a:r>
              <a:rPr lang="en-US" dirty="0">
                <a:solidFill>
                  <a:schemeClr val="bg1"/>
                </a:solidFill>
              </a:rPr>
              <a:t>Can Reduce Pool Available for New Awards </a:t>
            </a:r>
          </a:p>
        </p:txBody>
      </p:sp>
      <p:sp>
        <p:nvSpPr>
          <p:cNvPr id="5" name="TextBox 4"/>
          <p:cNvSpPr txBox="1"/>
          <p:nvPr/>
        </p:nvSpPr>
        <p:spPr>
          <a:xfrm>
            <a:off x="1974012" y="1304677"/>
            <a:ext cx="5195974" cy="461665"/>
          </a:xfrm>
          <a:prstGeom prst="rect">
            <a:avLst/>
          </a:prstGeom>
          <a:noFill/>
        </p:spPr>
        <p:txBody>
          <a:bodyPr wrap="none" rtlCol="0">
            <a:spAutoFit/>
          </a:bodyPr>
          <a:lstStyle/>
          <a:p>
            <a:r>
              <a:rPr lang="en-US" sz="2400" dirty="0"/>
              <a:t>Total number of NIDDK R01/R37 Awards</a:t>
            </a:r>
          </a:p>
        </p:txBody>
      </p:sp>
      <p:graphicFrame>
        <p:nvGraphicFramePr>
          <p:cNvPr id="16" name="Chart 15"/>
          <p:cNvGraphicFramePr>
            <a:graphicFrameLocks/>
          </p:cNvGraphicFramePr>
          <p:nvPr>
            <p:extLst/>
          </p:nvPr>
        </p:nvGraphicFramePr>
        <p:xfrm>
          <a:off x="46037" y="1453635"/>
          <a:ext cx="9128125" cy="5010150"/>
        </p:xfrm>
        <a:graphic>
          <a:graphicData uri="http://schemas.openxmlformats.org/drawingml/2006/chart">
            <c:chart xmlns:c="http://schemas.openxmlformats.org/drawingml/2006/chart" xmlns:r="http://schemas.openxmlformats.org/officeDocument/2006/relationships" r:id="rId3"/>
          </a:graphicData>
        </a:graphic>
      </p:graphicFrame>
      <p:sp>
        <p:nvSpPr>
          <p:cNvPr id="22" name="Up-Down Arrow 21"/>
          <p:cNvSpPr/>
          <p:nvPr/>
        </p:nvSpPr>
        <p:spPr>
          <a:xfrm>
            <a:off x="8507192" y="3644181"/>
            <a:ext cx="76200" cy="1193800"/>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1"/>
          <p:cNvSpPr>
            <a:spLocks noChangeArrowheads="1"/>
          </p:cNvSpPr>
          <p:nvPr/>
        </p:nvSpPr>
        <p:spPr bwMode="auto">
          <a:xfrm>
            <a:off x="2070740" y="195264"/>
            <a:ext cx="5159169"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lIns="90488" tIns="44450" rIns="90488" bIns="44450">
            <a:spAutoFit/>
          </a:bodyPr>
          <a:lstStyle/>
          <a:p>
            <a:pPr algn="ctr">
              <a:lnSpc>
                <a:spcPct val="90000"/>
              </a:lnSpc>
            </a:pPr>
            <a:r>
              <a:rPr lang="en-US" altLang="en-US" sz="4000" b="1" dirty="0">
                <a:solidFill>
                  <a:schemeClr val="tx2"/>
                </a:solidFill>
              </a:rPr>
              <a:t>Outyear Commitments</a:t>
            </a:r>
            <a:endParaRPr lang="en-US" altLang="en-US" sz="3600" b="1" dirty="0">
              <a:solidFill>
                <a:schemeClr val="tx2"/>
              </a:solidFill>
            </a:endParaRPr>
          </a:p>
        </p:txBody>
      </p:sp>
      <p:cxnSp>
        <p:nvCxnSpPr>
          <p:cNvPr id="12" name="Straight Connector 11"/>
          <p:cNvCxnSpPr/>
          <p:nvPr/>
        </p:nvCxnSpPr>
        <p:spPr>
          <a:xfrm>
            <a:off x="203200" y="838200"/>
            <a:ext cx="8699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377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1111" name="Rectangle 7"/>
          <p:cNvSpPr>
            <a:spLocks noChangeArrowheads="1"/>
          </p:cNvSpPr>
          <p:nvPr/>
        </p:nvSpPr>
        <p:spPr bwMode="auto">
          <a:xfrm>
            <a:off x="4808221" y="1607593"/>
            <a:ext cx="2896374" cy="444996"/>
          </a:xfrm>
          <a:prstGeom prst="rect">
            <a:avLst/>
          </a:prstGeom>
          <a:solidFill>
            <a:schemeClr val="bg1"/>
          </a:solidFill>
          <a:ln w="15875">
            <a:solidFill>
              <a:schemeClr val="tx1"/>
            </a:solidFill>
            <a:miter lim="800000"/>
            <a:headEnd/>
            <a:tailEnd/>
          </a:ln>
          <a:effectLst>
            <a:outerShdw dist="107763" dir="2700000" algn="ctr" rotWithShape="0">
              <a:srgbClr val="808080"/>
            </a:outerShdw>
          </a:effectLst>
        </p:spPr>
        <p:txBody>
          <a:bodyPr wrap="none" lIns="85703" tIns="42853" rIns="85703" bIns="42853" anchor="ctr"/>
          <a:lstStyle/>
          <a:p>
            <a:pPr>
              <a:defRPr/>
            </a:pPr>
            <a:endParaRPr lang="en-US">
              <a:ea typeface="+mn-ea"/>
            </a:endParaRPr>
          </a:p>
        </p:txBody>
      </p:sp>
      <p:sp>
        <p:nvSpPr>
          <p:cNvPr id="6151" name="Text Box 8"/>
          <p:cNvSpPr txBox="1">
            <a:spLocks noChangeArrowheads="1"/>
          </p:cNvSpPr>
          <p:nvPr/>
        </p:nvSpPr>
        <p:spPr bwMode="auto">
          <a:xfrm>
            <a:off x="5103255" y="1652242"/>
            <a:ext cx="2176823" cy="34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698" tIns="42850" rIns="85698" bIns="42850">
            <a:spAutoFit/>
          </a:bodyPr>
          <a:lstStyle>
            <a:lvl1pPr eaLnBrk="0" hangingPunct="0">
              <a:defRPr sz="2000" b="1">
                <a:solidFill>
                  <a:schemeClr val="tx1"/>
                </a:solidFill>
                <a:latin typeface="Bodoni MT" pitchFamily="18" charset="0"/>
                <a:ea typeface="ＭＳ Ｐゴシック" pitchFamily="1" charset="-128"/>
              </a:defRPr>
            </a:lvl1pPr>
            <a:lvl2pPr marL="742950" indent="-285750" eaLnBrk="0" hangingPunct="0">
              <a:defRPr sz="2000" b="1">
                <a:solidFill>
                  <a:schemeClr val="tx1"/>
                </a:solidFill>
                <a:latin typeface="Bodoni MT" pitchFamily="18" charset="0"/>
                <a:ea typeface="ＭＳ Ｐゴシック" pitchFamily="1" charset="-128"/>
              </a:defRPr>
            </a:lvl2pPr>
            <a:lvl3pPr marL="1143000" indent="-228600" eaLnBrk="0" hangingPunct="0">
              <a:defRPr sz="2000" b="1">
                <a:solidFill>
                  <a:schemeClr val="tx1"/>
                </a:solidFill>
                <a:latin typeface="Bodoni MT" pitchFamily="18" charset="0"/>
                <a:ea typeface="ＭＳ Ｐゴシック" pitchFamily="1" charset="-128"/>
              </a:defRPr>
            </a:lvl3pPr>
            <a:lvl4pPr marL="1600200" indent="-228600" eaLnBrk="0" hangingPunct="0">
              <a:defRPr sz="2000" b="1">
                <a:solidFill>
                  <a:schemeClr val="tx1"/>
                </a:solidFill>
                <a:latin typeface="Bodoni MT" pitchFamily="18" charset="0"/>
                <a:ea typeface="ＭＳ Ｐゴシック" pitchFamily="1" charset="-128"/>
              </a:defRPr>
            </a:lvl4pPr>
            <a:lvl5pPr marL="2057400" indent="-228600" eaLnBrk="0" hangingPunct="0">
              <a:defRPr sz="2000" b="1">
                <a:solidFill>
                  <a:schemeClr val="tx1"/>
                </a:solidFill>
                <a:latin typeface="Bodoni MT" pitchFamily="18" charset="0"/>
                <a:ea typeface="ＭＳ Ｐゴシック" pitchFamily="1" charset="-128"/>
              </a:defRPr>
            </a:lvl5pPr>
            <a:lvl6pPr marL="25146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a:spcBef>
                <a:spcPct val="0"/>
              </a:spcBef>
            </a:pPr>
            <a:r>
              <a:rPr lang="en-US" sz="1700" b="0" dirty="0">
                <a:latin typeface="Arial" charset="0"/>
              </a:rPr>
              <a:t>Receipt and Referral</a:t>
            </a:r>
          </a:p>
        </p:txBody>
      </p:sp>
      <p:sp>
        <p:nvSpPr>
          <p:cNvPr id="2351113" name="Rectangle 9"/>
          <p:cNvSpPr>
            <a:spLocks noChangeArrowheads="1"/>
          </p:cNvSpPr>
          <p:nvPr/>
        </p:nvSpPr>
        <p:spPr bwMode="auto">
          <a:xfrm>
            <a:off x="4800602" y="2497585"/>
            <a:ext cx="2896374" cy="446484"/>
          </a:xfrm>
          <a:prstGeom prst="rect">
            <a:avLst/>
          </a:prstGeom>
          <a:solidFill>
            <a:schemeClr val="bg1"/>
          </a:solidFill>
          <a:ln w="15875">
            <a:solidFill>
              <a:schemeClr val="tx1"/>
            </a:solidFill>
            <a:miter lim="800000"/>
            <a:headEnd/>
            <a:tailEnd/>
          </a:ln>
          <a:effectLst>
            <a:outerShdw dist="107763" dir="2700000" algn="ctr" rotWithShape="0">
              <a:srgbClr val="808080"/>
            </a:outerShdw>
          </a:effectLst>
        </p:spPr>
        <p:txBody>
          <a:bodyPr wrap="none" lIns="85703" tIns="42853" rIns="85703" bIns="42853" anchor="ctr"/>
          <a:lstStyle/>
          <a:p>
            <a:pPr>
              <a:defRPr/>
            </a:pPr>
            <a:endParaRPr lang="en-US">
              <a:ea typeface="+mn-ea"/>
            </a:endParaRPr>
          </a:p>
        </p:txBody>
      </p:sp>
      <p:sp>
        <p:nvSpPr>
          <p:cNvPr id="6153" name="Text Box 10"/>
          <p:cNvSpPr txBox="1">
            <a:spLocks noChangeArrowheads="1"/>
          </p:cNvSpPr>
          <p:nvPr/>
        </p:nvSpPr>
        <p:spPr bwMode="auto">
          <a:xfrm>
            <a:off x="5499617" y="2551164"/>
            <a:ext cx="1522512" cy="3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698" tIns="42850" rIns="85698" bIns="42850">
            <a:spAutoFit/>
          </a:bodyPr>
          <a:lstStyle>
            <a:lvl1pPr eaLnBrk="0" hangingPunct="0">
              <a:defRPr sz="2000" b="1">
                <a:solidFill>
                  <a:schemeClr val="tx1"/>
                </a:solidFill>
                <a:latin typeface="Bodoni MT" pitchFamily="18" charset="0"/>
                <a:ea typeface="ＭＳ Ｐゴシック" pitchFamily="1" charset="-128"/>
              </a:defRPr>
            </a:lvl1pPr>
            <a:lvl2pPr marL="742950" indent="-285750" eaLnBrk="0" hangingPunct="0">
              <a:defRPr sz="2000" b="1">
                <a:solidFill>
                  <a:schemeClr val="tx1"/>
                </a:solidFill>
                <a:latin typeface="Bodoni MT" pitchFamily="18" charset="0"/>
                <a:ea typeface="ＭＳ Ｐゴシック" pitchFamily="1" charset="-128"/>
              </a:defRPr>
            </a:lvl2pPr>
            <a:lvl3pPr marL="1143000" indent="-228600" eaLnBrk="0" hangingPunct="0">
              <a:defRPr sz="2000" b="1">
                <a:solidFill>
                  <a:schemeClr val="tx1"/>
                </a:solidFill>
                <a:latin typeface="Bodoni MT" pitchFamily="18" charset="0"/>
                <a:ea typeface="ＭＳ Ｐゴシック" pitchFamily="1" charset="-128"/>
              </a:defRPr>
            </a:lvl3pPr>
            <a:lvl4pPr marL="1600200" indent="-228600" eaLnBrk="0" hangingPunct="0">
              <a:defRPr sz="2000" b="1">
                <a:solidFill>
                  <a:schemeClr val="tx1"/>
                </a:solidFill>
                <a:latin typeface="Bodoni MT" pitchFamily="18" charset="0"/>
                <a:ea typeface="ＭＳ Ｐゴシック" pitchFamily="1" charset="-128"/>
              </a:defRPr>
            </a:lvl4pPr>
            <a:lvl5pPr marL="2057400" indent="-228600" eaLnBrk="0" hangingPunct="0">
              <a:defRPr sz="2000" b="1">
                <a:solidFill>
                  <a:schemeClr val="tx1"/>
                </a:solidFill>
                <a:latin typeface="Bodoni MT" pitchFamily="18" charset="0"/>
                <a:ea typeface="ＭＳ Ｐゴシック" pitchFamily="1" charset="-128"/>
              </a:defRPr>
            </a:lvl5pPr>
            <a:lvl6pPr marL="25146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a:spcBef>
                <a:spcPct val="0"/>
              </a:spcBef>
            </a:pPr>
            <a:r>
              <a:rPr lang="en-US" sz="1700" b="0" dirty="0">
                <a:latin typeface="Arial" charset="0"/>
              </a:rPr>
              <a:t>Study Section</a:t>
            </a:r>
          </a:p>
        </p:txBody>
      </p:sp>
      <p:sp>
        <p:nvSpPr>
          <p:cNvPr id="2351115" name="Rectangle 11"/>
          <p:cNvSpPr>
            <a:spLocks noChangeArrowheads="1"/>
          </p:cNvSpPr>
          <p:nvPr/>
        </p:nvSpPr>
        <p:spPr bwMode="auto">
          <a:xfrm>
            <a:off x="4808221" y="3386089"/>
            <a:ext cx="2896374" cy="446484"/>
          </a:xfrm>
          <a:prstGeom prst="rect">
            <a:avLst/>
          </a:prstGeom>
          <a:solidFill>
            <a:schemeClr val="bg1"/>
          </a:solidFill>
          <a:ln w="15875">
            <a:solidFill>
              <a:schemeClr val="tx1"/>
            </a:solidFill>
            <a:miter lim="800000"/>
            <a:headEnd/>
            <a:tailEnd/>
          </a:ln>
          <a:effectLst>
            <a:outerShdw dist="107763" dir="2700000" algn="ctr" rotWithShape="0">
              <a:srgbClr val="808080"/>
            </a:outerShdw>
          </a:effectLst>
        </p:spPr>
        <p:txBody>
          <a:bodyPr wrap="none" lIns="85703" tIns="42853" rIns="85703" bIns="42853" anchor="ctr"/>
          <a:lstStyle/>
          <a:p>
            <a:pPr>
              <a:defRPr/>
            </a:pPr>
            <a:endParaRPr lang="en-US">
              <a:ea typeface="+mn-ea"/>
            </a:endParaRPr>
          </a:p>
        </p:txBody>
      </p:sp>
      <p:sp>
        <p:nvSpPr>
          <p:cNvPr id="6155" name="Text Box 12"/>
          <p:cNvSpPr txBox="1">
            <a:spLocks noChangeArrowheads="1"/>
          </p:cNvSpPr>
          <p:nvPr/>
        </p:nvSpPr>
        <p:spPr bwMode="auto">
          <a:xfrm>
            <a:off x="5785366" y="3435257"/>
            <a:ext cx="939305" cy="34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698" tIns="42850" rIns="85698" bIns="42850">
            <a:spAutoFit/>
          </a:bodyPr>
          <a:lstStyle>
            <a:lvl1pPr eaLnBrk="0" hangingPunct="0">
              <a:defRPr sz="2000" b="1">
                <a:solidFill>
                  <a:schemeClr val="tx1"/>
                </a:solidFill>
                <a:latin typeface="Bodoni MT" pitchFamily="18" charset="0"/>
                <a:ea typeface="ＭＳ Ｐゴシック" pitchFamily="1" charset="-128"/>
              </a:defRPr>
            </a:lvl1pPr>
            <a:lvl2pPr marL="742950" indent="-285750" eaLnBrk="0" hangingPunct="0">
              <a:defRPr sz="2000" b="1">
                <a:solidFill>
                  <a:schemeClr val="tx1"/>
                </a:solidFill>
                <a:latin typeface="Bodoni MT" pitchFamily="18" charset="0"/>
                <a:ea typeface="ＭＳ Ｐゴシック" pitchFamily="1" charset="-128"/>
              </a:defRPr>
            </a:lvl2pPr>
            <a:lvl3pPr marL="1143000" indent="-228600" eaLnBrk="0" hangingPunct="0">
              <a:defRPr sz="2000" b="1">
                <a:solidFill>
                  <a:schemeClr val="tx1"/>
                </a:solidFill>
                <a:latin typeface="Bodoni MT" pitchFamily="18" charset="0"/>
                <a:ea typeface="ＭＳ Ｐゴシック" pitchFamily="1" charset="-128"/>
              </a:defRPr>
            </a:lvl3pPr>
            <a:lvl4pPr marL="1600200" indent="-228600" eaLnBrk="0" hangingPunct="0">
              <a:defRPr sz="2000" b="1">
                <a:solidFill>
                  <a:schemeClr val="tx1"/>
                </a:solidFill>
                <a:latin typeface="Bodoni MT" pitchFamily="18" charset="0"/>
                <a:ea typeface="ＭＳ Ｐゴシック" pitchFamily="1" charset="-128"/>
              </a:defRPr>
            </a:lvl4pPr>
            <a:lvl5pPr marL="2057400" indent="-228600" eaLnBrk="0" hangingPunct="0">
              <a:defRPr sz="2000" b="1">
                <a:solidFill>
                  <a:schemeClr val="tx1"/>
                </a:solidFill>
                <a:latin typeface="Bodoni MT" pitchFamily="18" charset="0"/>
                <a:ea typeface="ＭＳ Ｐゴシック" pitchFamily="1" charset="-128"/>
              </a:defRPr>
            </a:lvl5pPr>
            <a:lvl6pPr marL="25146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a:spcBef>
                <a:spcPct val="0"/>
              </a:spcBef>
            </a:pPr>
            <a:r>
              <a:rPr lang="en-US" sz="1700" b="0" dirty="0">
                <a:latin typeface="Arial" charset="0"/>
              </a:rPr>
              <a:t>Institute</a:t>
            </a:r>
          </a:p>
        </p:txBody>
      </p:sp>
      <p:sp>
        <p:nvSpPr>
          <p:cNvPr id="2351117" name="Rectangle 13"/>
          <p:cNvSpPr>
            <a:spLocks noChangeArrowheads="1"/>
          </p:cNvSpPr>
          <p:nvPr/>
        </p:nvSpPr>
        <p:spPr bwMode="auto">
          <a:xfrm>
            <a:off x="4808221" y="4277569"/>
            <a:ext cx="2896374" cy="444996"/>
          </a:xfrm>
          <a:prstGeom prst="rect">
            <a:avLst/>
          </a:prstGeom>
          <a:solidFill>
            <a:schemeClr val="bg1"/>
          </a:solidFill>
          <a:ln w="15875">
            <a:solidFill>
              <a:schemeClr val="tx1"/>
            </a:solidFill>
            <a:miter lim="800000"/>
            <a:headEnd/>
            <a:tailEnd/>
          </a:ln>
          <a:effectLst>
            <a:outerShdw dist="107763" dir="2700000" algn="ctr" rotWithShape="0">
              <a:srgbClr val="808080"/>
            </a:outerShdw>
          </a:effectLst>
        </p:spPr>
        <p:txBody>
          <a:bodyPr wrap="none" lIns="85703" tIns="42853" rIns="85703" bIns="42853" anchor="ctr"/>
          <a:lstStyle/>
          <a:p>
            <a:pPr>
              <a:defRPr/>
            </a:pPr>
            <a:endParaRPr lang="en-US">
              <a:ea typeface="+mn-ea"/>
            </a:endParaRPr>
          </a:p>
        </p:txBody>
      </p:sp>
      <p:sp>
        <p:nvSpPr>
          <p:cNvPr id="6157" name="Text Box 14"/>
          <p:cNvSpPr txBox="1">
            <a:spLocks noChangeArrowheads="1"/>
          </p:cNvSpPr>
          <p:nvPr/>
        </p:nvSpPr>
        <p:spPr bwMode="auto">
          <a:xfrm>
            <a:off x="4808221" y="4320592"/>
            <a:ext cx="2867718" cy="34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698" tIns="42850" rIns="85698" bIns="42850">
            <a:spAutoFit/>
          </a:bodyPr>
          <a:lstStyle>
            <a:lvl1pPr eaLnBrk="0" hangingPunct="0">
              <a:defRPr sz="2000" b="1">
                <a:solidFill>
                  <a:schemeClr val="tx1"/>
                </a:solidFill>
                <a:latin typeface="Bodoni MT" pitchFamily="18" charset="0"/>
                <a:ea typeface="ＭＳ Ｐゴシック" pitchFamily="1" charset="-128"/>
              </a:defRPr>
            </a:lvl1pPr>
            <a:lvl2pPr marL="742950" indent="-285750" eaLnBrk="0" hangingPunct="0">
              <a:defRPr sz="2000" b="1">
                <a:solidFill>
                  <a:schemeClr val="tx1"/>
                </a:solidFill>
                <a:latin typeface="Bodoni MT" pitchFamily="18" charset="0"/>
                <a:ea typeface="ＭＳ Ｐゴシック" pitchFamily="1" charset="-128"/>
              </a:defRPr>
            </a:lvl2pPr>
            <a:lvl3pPr marL="1143000" indent="-228600" eaLnBrk="0" hangingPunct="0">
              <a:defRPr sz="2000" b="1">
                <a:solidFill>
                  <a:schemeClr val="tx1"/>
                </a:solidFill>
                <a:latin typeface="Bodoni MT" pitchFamily="18" charset="0"/>
                <a:ea typeface="ＭＳ Ｐゴシック" pitchFamily="1" charset="-128"/>
              </a:defRPr>
            </a:lvl3pPr>
            <a:lvl4pPr marL="1600200" indent="-228600" eaLnBrk="0" hangingPunct="0">
              <a:defRPr sz="2000" b="1">
                <a:solidFill>
                  <a:schemeClr val="tx1"/>
                </a:solidFill>
                <a:latin typeface="Bodoni MT" pitchFamily="18" charset="0"/>
                <a:ea typeface="ＭＳ Ｐゴシック" pitchFamily="1" charset="-128"/>
              </a:defRPr>
            </a:lvl4pPr>
            <a:lvl5pPr marL="2057400" indent="-228600" eaLnBrk="0" hangingPunct="0">
              <a:defRPr sz="2000" b="1">
                <a:solidFill>
                  <a:schemeClr val="tx1"/>
                </a:solidFill>
                <a:latin typeface="Bodoni MT" pitchFamily="18" charset="0"/>
                <a:ea typeface="ＭＳ Ｐゴシック" pitchFamily="1" charset="-128"/>
              </a:defRPr>
            </a:lvl5pPr>
            <a:lvl6pPr marL="25146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a:spcBef>
                <a:spcPct val="0"/>
              </a:spcBef>
            </a:pPr>
            <a:r>
              <a:rPr lang="en-US" sz="1700" b="0" dirty="0">
                <a:latin typeface="Arial" charset="0"/>
              </a:rPr>
              <a:t>Advisory Councils &amp; Boards</a:t>
            </a:r>
          </a:p>
        </p:txBody>
      </p:sp>
      <p:sp>
        <p:nvSpPr>
          <p:cNvPr id="2351119" name="Rectangle 15"/>
          <p:cNvSpPr>
            <a:spLocks noChangeArrowheads="1"/>
          </p:cNvSpPr>
          <p:nvPr/>
        </p:nvSpPr>
        <p:spPr bwMode="auto">
          <a:xfrm>
            <a:off x="4808221" y="5167562"/>
            <a:ext cx="2896374" cy="446484"/>
          </a:xfrm>
          <a:prstGeom prst="rect">
            <a:avLst/>
          </a:prstGeom>
          <a:solidFill>
            <a:schemeClr val="bg1"/>
          </a:solidFill>
          <a:ln w="15875">
            <a:solidFill>
              <a:schemeClr val="tx1"/>
            </a:solidFill>
            <a:miter lim="800000"/>
            <a:headEnd/>
            <a:tailEnd/>
          </a:ln>
          <a:effectLst>
            <a:outerShdw dist="107763" dir="2700000" algn="ctr" rotWithShape="0">
              <a:srgbClr val="808080"/>
            </a:outerShdw>
          </a:effectLst>
        </p:spPr>
        <p:txBody>
          <a:bodyPr wrap="none" lIns="85703" tIns="42853" rIns="85703" bIns="42853" anchor="ctr"/>
          <a:lstStyle/>
          <a:p>
            <a:pPr>
              <a:defRPr/>
            </a:pPr>
            <a:endParaRPr lang="en-US">
              <a:ea typeface="+mn-ea"/>
            </a:endParaRPr>
          </a:p>
        </p:txBody>
      </p:sp>
      <p:sp>
        <p:nvSpPr>
          <p:cNvPr id="6159" name="Text Box 16"/>
          <p:cNvSpPr txBox="1">
            <a:spLocks noChangeArrowheads="1"/>
          </p:cNvSpPr>
          <p:nvPr/>
        </p:nvSpPr>
        <p:spPr bwMode="auto">
          <a:xfrm>
            <a:off x="5380553" y="5215187"/>
            <a:ext cx="1763614" cy="3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698" tIns="42850" rIns="85698" bIns="42850">
            <a:spAutoFit/>
          </a:bodyPr>
          <a:lstStyle>
            <a:lvl1pPr eaLnBrk="0" hangingPunct="0">
              <a:defRPr sz="2000" b="1">
                <a:solidFill>
                  <a:schemeClr val="tx1"/>
                </a:solidFill>
                <a:latin typeface="Bodoni MT" pitchFamily="18" charset="0"/>
                <a:ea typeface="ＭＳ Ｐゴシック" pitchFamily="1" charset="-128"/>
              </a:defRPr>
            </a:lvl1pPr>
            <a:lvl2pPr marL="742950" indent="-285750" eaLnBrk="0" hangingPunct="0">
              <a:defRPr sz="2000" b="1">
                <a:solidFill>
                  <a:schemeClr val="tx1"/>
                </a:solidFill>
                <a:latin typeface="Bodoni MT" pitchFamily="18" charset="0"/>
                <a:ea typeface="ＭＳ Ｐゴシック" pitchFamily="1" charset="-128"/>
              </a:defRPr>
            </a:lvl2pPr>
            <a:lvl3pPr marL="1143000" indent="-228600" eaLnBrk="0" hangingPunct="0">
              <a:defRPr sz="2000" b="1">
                <a:solidFill>
                  <a:schemeClr val="tx1"/>
                </a:solidFill>
                <a:latin typeface="Bodoni MT" pitchFamily="18" charset="0"/>
                <a:ea typeface="ＭＳ Ｐゴシック" pitchFamily="1" charset="-128"/>
              </a:defRPr>
            </a:lvl3pPr>
            <a:lvl4pPr marL="1600200" indent="-228600" eaLnBrk="0" hangingPunct="0">
              <a:defRPr sz="2000" b="1">
                <a:solidFill>
                  <a:schemeClr val="tx1"/>
                </a:solidFill>
                <a:latin typeface="Bodoni MT" pitchFamily="18" charset="0"/>
                <a:ea typeface="ＭＳ Ｐゴシック" pitchFamily="1" charset="-128"/>
              </a:defRPr>
            </a:lvl4pPr>
            <a:lvl5pPr marL="2057400" indent="-228600" eaLnBrk="0" hangingPunct="0">
              <a:defRPr sz="2000" b="1">
                <a:solidFill>
                  <a:schemeClr val="tx1"/>
                </a:solidFill>
                <a:latin typeface="Bodoni MT" pitchFamily="18" charset="0"/>
                <a:ea typeface="ＭＳ Ｐゴシック" pitchFamily="1" charset="-128"/>
              </a:defRPr>
            </a:lvl5pPr>
            <a:lvl6pPr marL="25146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a:spcBef>
                <a:spcPct val="0"/>
              </a:spcBef>
            </a:pPr>
            <a:r>
              <a:rPr lang="en-US" sz="1700" b="0">
                <a:latin typeface="Arial" charset="0"/>
              </a:rPr>
              <a:t>Institute Director</a:t>
            </a:r>
          </a:p>
        </p:txBody>
      </p:sp>
      <p:sp>
        <p:nvSpPr>
          <p:cNvPr id="6160" name="Line 17"/>
          <p:cNvSpPr>
            <a:spLocks noChangeShapeType="1"/>
          </p:cNvSpPr>
          <p:nvPr/>
        </p:nvSpPr>
        <p:spPr bwMode="auto">
          <a:xfrm>
            <a:off x="6191667" y="2052589"/>
            <a:ext cx="0" cy="398859"/>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wrap="none" lIns="85709" tIns="42856" rIns="85709" bIns="42856" anchor="ctr"/>
          <a:lstStyle/>
          <a:p>
            <a:endParaRPr lang="en-US"/>
          </a:p>
        </p:txBody>
      </p:sp>
      <p:sp>
        <p:nvSpPr>
          <p:cNvPr id="6161" name="Line 18"/>
          <p:cNvSpPr>
            <a:spLocks noChangeShapeType="1"/>
          </p:cNvSpPr>
          <p:nvPr/>
        </p:nvSpPr>
        <p:spPr bwMode="auto">
          <a:xfrm>
            <a:off x="6191667" y="2948534"/>
            <a:ext cx="0" cy="398859"/>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wrap="none" lIns="85709" tIns="42856" rIns="85709" bIns="42856" anchor="ctr"/>
          <a:lstStyle/>
          <a:p>
            <a:endParaRPr lang="en-US"/>
          </a:p>
        </p:txBody>
      </p:sp>
      <p:sp>
        <p:nvSpPr>
          <p:cNvPr id="6162" name="Line 19"/>
          <p:cNvSpPr>
            <a:spLocks noChangeShapeType="1"/>
          </p:cNvSpPr>
          <p:nvPr/>
        </p:nvSpPr>
        <p:spPr bwMode="auto">
          <a:xfrm>
            <a:off x="6191667" y="3842992"/>
            <a:ext cx="0" cy="398859"/>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wrap="none" lIns="85709" tIns="42856" rIns="85709" bIns="42856" anchor="ctr"/>
          <a:lstStyle/>
          <a:p>
            <a:endParaRPr lang="en-US"/>
          </a:p>
        </p:txBody>
      </p:sp>
      <p:sp>
        <p:nvSpPr>
          <p:cNvPr id="6163" name="Line 20"/>
          <p:cNvSpPr>
            <a:spLocks noChangeShapeType="1"/>
          </p:cNvSpPr>
          <p:nvPr/>
        </p:nvSpPr>
        <p:spPr bwMode="auto">
          <a:xfrm>
            <a:off x="6191667" y="4738937"/>
            <a:ext cx="0" cy="398859"/>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wrap="none" lIns="85709" tIns="42856" rIns="85709" bIns="42856" anchor="ctr"/>
          <a:lstStyle/>
          <a:p>
            <a:endParaRPr lang="en-US"/>
          </a:p>
        </p:txBody>
      </p:sp>
      <p:sp>
        <p:nvSpPr>
          <p:cNvPr id="6172" name="Text Box 29"/>
          <p:cNvSpPr txBox="1">
            <a:spLocks noChangeArrowheads="1"/>
          </p:cNvSpPr>
          <p:nvPr/>
        </p:nvSpPr>
        <p:spPr bwMode="auto">
          <a:xfrm>
            <a:off x="699016" y="2595155"/>
            <a:ext cx="1594934" cy="55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698" tIns="42850" rIns="85698" bIns="42850">
            <a:spAutoFit/>
          </a:bodyPr>
          <a:lstStyle>
            <a:lvl1pPr eaLnBrk="0" hangingPunct="0">
              <a:defRPr sz="2000" b="1">
                <a:solidFill>
                  <a:schemeClr val="tx1"/>
                </a:solidFill>
                <a:latin typeface="Bodoni MT" pitchFamily="18" charset="0"/>
                <a:ea typeface="ＭＳ Ｐゴシック" pitchFamily="1" charset="-128"/>
              </a:defRPr>
            </a:lvl1pPr>
            <a:lvl2pPr marL="742950" indent="-285750" eaLnBrk="0" hangingPunct="0">
              <a:defRPr sz="2000" b="1">
                <a:solidFill>
                  <a:schemeClr val="tx1"/>
                </a:solidFill>
                <a:latin typeface="Bodoni MT" pitchFamily="18" charset="0"/>
                <a:ea typeface="ＭＳ Ｐゴシック" pitchFamily="1" charset="-128"/>
              </a:defRPr>
            </a:lvl2pPr>
            <a:lvl3pPr marL="1143000" indent="-228600" eaLnBrk="0" hangingPunct="0">
              <a:defRPr sz="2000" b="1">
                <a:solidFill>
                  <a:schemeClr val="tx1"/>
                </a:solidFill>
                <a:latin typeface="Bodoni MT" pitchFamily="18" charset="0"/>
                <a:ea typeface="ＭＳ Ｐゴシック" pitchFamily="1" charset="-128"/>
              </a:defRPr>
            </a:lvl3pPr>
            <a:lvl4pPr marL="1600200" indent="-228600" eaLnBrk="0" hangingPunct="0">
              <a:defRPr sz="2000" b="1">
                <a:solidFill>
                  <a:schemeClr val="tx1"/>
                </a:solidFill>
                <a:latin typeface="Bodoni MT" pitchFamily="18" charset="0"/>
                <a:ea typeface="ＭＳ Ｐゴシック" pitchFamily="1" charset="-128"/>
              </a:defRPr>
            </a:lvl4pPr>
            <a:lvl5pPr marL="2057400" indent="-228600" eaLnBrk="0" hangingPunct="0">
              <a:defRPr sz="2000" b="1">
                <a:solidFill>
                  <a:schemeClr val="tx1"/>
                </a:solidFill>
                <a:latin typeface="Bodoni MT" pitchFamily="18" charset="0"/>
                <a:ea typeface="ＭＳ Ｐゴシック" pitchFamily="1" charset="-128"/>
              </a:defRPr>
            </a:lvl5pPr>
            <a:lvl6pPr marL="25146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algn="l">
              <a:lnSpc>
                <a:spcPct val="90000"/>
              </a:lnSpc>
              <a:spcBef>
                <a:spcPct val="0"/>
              </a:spcBef>
            </a:pPr>
            <a:r>
              <a:rPr lang="en-US" sz="1700" b="0" dirty="0">
                <a:latin typeface="Arial" charset="0"/>
              </a:rPr>
              <a:t>Initiates</a:t>
            </a:r>
          </a:p>
          <a:p>
            <a:pPr algn="l">
              <a:lnSpc>
                <a:spcPct val="90000"/>
              </a:lnSpc>
              <a:spcBef>
                <a:spcPct val="0"/>
              </a:spcBef>
            </a:pPr>
            <a:r>
              <a:rPr lang="en-US" sz="1700" b="0" dirty="0">
                <a:latin typeface="Arial" charset="0"/>
              </a:rPr>
              <a:t>Research Idea</a:t>
            </a:r>
          </a:p>
        </p:txBody>
      </p:sp>
      <p:sp>
        <p:nvSpPr>
          <p:cNvPr id="6173" name="Text Box 30"/>
          <p:cNvSpPr txBox="1">
            <a:spLocks noChangeArrowheads="1"/>
          </p:cNvSpPr>
          <p:nvPr/>
        </p:nvSpPr>
        <p:spPr bwMode="auto">
          <a:xfrm>
            <a:off x="608546" y="4646414"/>
            <a:ext cx="1327232" cy="102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698" tIns="42850" rIns="85698" bIns="42850">
            <a:spAutoFit/>
          </a:bodyPr>
          <a:lstStyle>
            <a:lvl1pPr eaLnBrk="0" hangingPunct="0">
              <a:defRPr sz="2000" b="1">
                <a:solidFill>
                  <a:schemeClr val="tx1"/>
                </a:solidFill>
                <a:latin typeface="Bodoni MT" pitchFamily="18" charset="0"/>
                <a:ea typeface="ＭＳ Ｐゴシック" pitchFamily="1" charset="-128"/>
              </a:defRPr>
            </a:lvl1pPr>
            <a:lvl2pPr marL="742950" indent="-285750" eaLnBrk="0" hangingPunct="0">
              <a:defRPr sz="2000" b="1">
                <a:solidFill>
                  <a:schemeClr val="tx1"/>
                </a:solidFill>
                <a:latin typeface="Bodoni MT" pitchFamily="18" charset="0"/>
                <a:ea typeface="ＭＳ Ｐゴシック" pitchFamily="1" charset="-128"/>
              </a:defRPr>
            </a:lvl2pPr>
            <a:lvl3pPr marL="1143000" indent="-228600" eaLnBrk="0" hangingPunct="0">
              <a:defRPr sz="2000" b="1">
                <a:solidFill>
                  <a:schemeClr val="tx1"/>
                </a:solidFill>
                <a:latin typeface="Bodoni MT" pitchFamily="18" charset="0"/>
                <a:ea typeface="ＭＳ Ｐゴシック" pitchFamily="1" charset="-128"/>
              </a:defRPr>
            </a:lvl3pPr>
            <a:lvl4pPr marL="1600200" indent="-228600" eaLnBrk="0" hangingPunct="0">
              <a:defRPr sz="2000" b="1">
                <a:solidFill>
                  <a:schemeClr val="tx1"/>
                </a:solidFill>
                <a:latin typeface="Bodoni MT" pitchFamily="18" charset="0"/>
                <a:ea typeface="ＭＳ Ｐゴシック" pitchFamily="1" charset="-128"/>
              </a:defRPr>
            </a:lvl4pPr>
            <a:lvl5pPr marL="2057400" indent="-228600" eaLnBrk="0" hangingPunct="0">
              <a:defRPr sz="2000" b="1">
                <a:solidFill>
                  <a:schemeClr val="tx1"/>
                </a:solidFill>
                <a:latin typeface="Bodoni MT" pitchFamily="18" charset="0"/>
                <a:ea typeface="ＭＳ Ｐゴシック" pitchFamily="1" charset="-128"/>
              </a:defRPr>
            </a:lvl5pPr>
            <a:lvl6pPr marL="25146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algn="l">
              <a:lnSpc>
                <a:spcPct val="90000"/>
              </a:lnSpc>
              <a:spcBef>
                <a:spcPct val="0"/>
              </a:spcBef>
            </a:pPr>
            <a:r>
              <a:rPr lang="en-US" sz="1700" b="0" dirty="0">
                <a:latin typeface="Arial" charset="0"/>
              </a:rPr>
              <a:t>Research</a:t>
            </a:r>
          </a:p>
          <a:p>
            <a:pPr algn="l">
              <a:lnSpc>
                <a:spcPct val="90000"/>
              </a:lnSpc>
              <a:spcBef>
                <a:spcPct val="0"/>
              </a:spcBef>
            </a:pPr>
            <a:r>
              <a:rPr lang="en-US" sz="1700" b="0" dirty="0">
                <a:latin typeface="Arial" charset="0"/>
              </a:rPr>
              <a:t>Budgets </a:t>
            </a:r>
          </a:p>
          <a:p>
            <a:pPr algn="l">
              <a:lnSpc>
                <a:spcPct val="90000"/>
              </a:lnSpc>
              <a:spcBef>
                <a:spcPct val="0"/>
              </a:spcBef>
            </a:pPr>
            <a:r>
              <a:rPr lang="en-US" sz="1700" b="0" dirty="0">
                <a:latin typeface="Arial" charset="0"/>
              </a:rPr>
              <a:t>Regulations</a:t>
            </a:r>
          </a:p>
          <a:p>
            <a:pPr algn="l">
              <a:lnSpc>
                <a:spcPct val="90000"/>
              </a:lnSpc>
              <a:spcBef>
                <a:spcPct val="0"/>
              </a:spcBef>
            </a:pPr>
            <a:r>
              <a:rPr lang="en-US" sz="1700" b="0" dirty="0">
                <a:latin typeface="Arial" charset="0"/>
              </a:rPr>
              <a:t>Personnel</a:t>
            </a:r>
          </a:p>
        </p:txBody>
      </p:sp>
      <p:sp>
        <p:nvSpPr>
          <p:cNvPr id="6174" name="Text Box 31"/>
          <p:cNvSpPr txBox="1">
            <a:spLocks noChangeArrowheads="1"/>
          </p:cNvSpPr>
          <p:nvPr/>
        </p:nvSpPr>
        <p:spPr bwMode="auto">
          <a:xfrm>
            <a:off x="2435841" y="3954365"/>
            <a:ext cx="1727894" cy="3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698" tIns="42850" rIns="85698" bIns="42850">
            <a:spAutoFit/>
          </a:bodyPr>
          <a:lstStyle>
            <a:lvl1pPr eaLnBrk="0" hangingPunct="0">
              <a:defRPr sz="2000" b="1">
                <a:solidFill>
                  <a:schemeClr val="tx1"/>
                </a:solidFill>
                <a:latin typeface="Bodoni MT" pitchFamily="18" charset="0"/>
                <a:ea typeface="ＭＳ Ｐゴシック" pitchFamily="1" charset="-128"/>
              </a:defRPr>
            </a:lvl1pPr>
            <a:lvl2pPr marL="742950" indent="-285750" eaLnBrk="0" hangingPunct="0">
              <a:defRPr sz="2000" b="1">
                <a:solidFill>
                  <a:schemeClr val="tx1"/>
                </a:solidFill>
                <a:latin typeface="Bodoni MT" pitchFamily="18" charset="0"/>
                <a:ea typeface="ＭＳ Ｐゴシック" pitchFamily="1" charset="-128"/>
              </a:defRPr>
            </a:lvl2pPr>
            <a:lvl3pPr marL="1143000" indent="-228600" eaLnBrk="0" hangingPunct="0">
              <a:defRPr sz="2000" b="1">
                <a:solidFill>
                  <a:schemeClr val="tx1"/>
                </a:solidFill>
                <a:latin typeface="Bodoni MT" pitchFamily="18" charset="0"/>
                <a:ea typeface="ＭＳ Ｐゴシック" pitchFamily="1" charset="-128"/>
              </a:defRPr>
            </a:lvl3pPr>
            <a:lvl4pPr marL="1600200" indent="-228600" eaLnBrk="0" hangingPunct="0">
              <a:defRPr sz="2000" b="1">
                <a:solidFill>
                  <a:schemeClr val="tx1"/>
                </a:solidFill>
                <a:latin typeface="Bodoni MT" pitchFamily="18" charset="0"/>
                <a:ea typeface="ＭＳ Ｐゴシック" pitchFamily="1" charset="-128"/>
              </a:defRPr>
            </a:lvl4pPr>
            <a:lvl5pPr marL="2057400" indent="-228600" eaLnBrk="0" hangingPunct="0">
              <a:defRPr sz="2000" b="1">
                <a:solidFill>
                  <a:schemeClr val="tx1"/>
                </a:solidFill>
                <a:latin typeface="Bodoni MT" pitchFamily="18" charset="0"/>
                <a:ea typeface="ＭＳ Ｐゴシック" pitchFamily="1" charset="-128"/>
              </a:defRPr>
            </a:lvl5pPr>
            <a:lvl6pPr marL="25146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algn="l">
              <a:spcBef>
                <a:spcPct val="0"/>
              </a:spcBef>
            </a:pPr>
            <a:r>
              <a:rPr lang="en-US" sz="1700" b="0" dirty="0">
                <a:latin typeface="Arial" charset="0"/>
              </a:rPr>
              <a:t>Allocates Funds</a:t>
            </a:r>
          </a:p>
        </p:txBody>
      </p:sp>
      <p:sp>
        <p:nvSpPr>
          <p:cNvPr id="6175" name="Text Box 32"/>
          <p:cNvSpPr txBox="1">
            <a:spLocks noChangeArrowheads="1"/>
          </p:cNvSpPr>
          <p:nvPr/>
        </p:nvSpPr>
        <p:spPr bwMode="auto">
          <a:xfrm>
            <a:off x="2345055" y="2787552"/>
            <a:ext cx="2079810" cy="34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698" tIns="42850" rIns="85698" bIns="42850">
            <a:spAutoFit/>
          </a:bodyPr>
          <a:lstStyle>
            <a:lvl1pPr eaLnBrk="0" hangingPunct="0">
              <a:defRPr sz="2000" b="1">
                <a:solidFill>
                  <a:schemeClr val="tx1"/>
                </a:solidFill>
                <a:latin typeface="Bodoni MT" pitchFamily="18" charset="0"/>
                <a:ea typeface="ＭＳ Ｐゴシック" pitchFamily="1" charset="-128"/>
              </a:defRPr>
            </a:lvl1pPr>
            <a:lvl2pPr marL="742950" indent="-285750" eaLnBrk="0" hangingPunct="0">
              <a:defRPr sz="2000" b="1">
                <a:solidFill>
                  <a:schemeClr val="tx1"/>
                </a:solidFill>
                <a:latin typeface="Bodoni MT" pitchFamily="18" charset="0"/>
                <a:ea typeface="ＭＳ Ｐゴシック" pitchFamily="1" charset="-128"/>
              </a:defRPr>
            </a:lvl2pPr>
            <a:lvl3pPr marL="1143000" indent="-228600" eaLnBrk="0" hangingPunct="0">
              <a:defRPr sz="2000" b="1">
                <a:solidFill>
                  <a:schemeClr val="tx1"/>
                </a:solidFill>
                <a:latin typeface="Bodoni MT" pitchFamily="18" charset="0"/>
                <a:ea typeface="ＭＳ Ｐゴシック" pitchFamily="1" charset="-128"/>
              </a:defRPr>
            </a:lvl3pPr>
            <a:lvl4pPr marL="1600200" indent="-228600" eaLnBrk="0" hangingPunct="0">
              <a:defRPr sz="2000" b="1">
                <a:solidFill>
                  <a:schemeClr val="tx1"/>
                </a:solidFill>
                <a:latin typeface="Bodoni MT" pitchFamily="18" charset="0"/>
                <a:ea typeface="ＭＳ Ｐゴシック" pitchFamily="1" charset="-128"/>
              </a:defRPr>
            </a:lvl4pPr>
            <a:lvl5pPr marL="2057400" indent="-228600" eaLnBrk="0" hangingPunct="0">
              <a:defRPr sz="2000" b="1">
                <a:solidFill>
                  <a:schemeClr val="tx1"/>
                </a:solidFill>
                <a:latin typeface="Bodoni MT" pitchFamily="18" charset="0"/>
                <a:ea typeface="ＭＳ Ｐゴシック" pitchFamily="1" charset="-128"/>
              </a:defRPr>
            </a:lvl5pPr>
            <a:lvl6pPr marL="25146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algn="l">
              <a:spcBef>
                <a:spcPct val="0"/>
              </a:spcBef>
            </a:pPr>
            <a:r>
              <a:rPr lang="en-US" sz="1700" b="0" dirty="0">
                <a:latin typeface="Arial" charset="0"/>
              </a:rPr>
              <a:t>Submits Application</a:t>
            </a:r>
          </a:p>
        </p:txBody>
      </p:sp>
      <p:sp>
        <p:nvSpPr>
          <p:cNvPr id="6176" name="Freeform 33"/>
          <p:cNvSpPr>
            <a:spLocks/>
          </p:cNvSpPr>
          <p:nvPr/>
        </p:nvSpPr>
        <p:spPr bwMode="auto">
          <a:xfrm>
            <a:off x="2200693" y="3214688"/>
            <a:ext cx="1174253" cy="635497"/>
          </a:xfrm>
          <a:custGeom>
            <a:avLst/>
            <a:gdLst>
              <a:gd name="T0" fmla="*/ 0 w 739"/>
              <a:gd name="T1" fmla="*/ 2147483647 h 400"/>
              <a:gd name="T2" fmla="*/ 2147483647 w 739"/>
              <a:gd name="T3" fmla="*/ 2147483647 h 400"/>
              <a:gd name="T4" fmla="*/ 2147483647 w 739"/>
              <a:gd name="T5" fmla="*/ 0 h 400"/>
              <a:gd name="T6" fmla="*/ 0 60000 65536"/>
              <a:gd name="T7" fmla="*/ 0 60000 65536"/>
              <a:gd name="T8" fmla="*/ 0 60000 65536"/>
              <a:gd name="T9" fmla="*/ 0 w 739"/>
              <a:gd name="T10" fmla="*/ 0 h 400"/>
              <a:gd name="T11" fmla="*/ 739 w 739"/>
              <a:gd name="T12" fmla="*/ 400 h 400"/>
            </a:gdLst>
            <a:ahLst/>
            <a:cxnLst>
              <a:cxn ang="T6">
                <a:pos x="T0" y="T1"/>
              </a:cxn>
              <a:cxn ang="T7">
                <a:pos x="T2" y="T3"/>
              </a:cxn>
              <a:cxn ang="T8">
                <a:pos x="T4" y="T5"/>
              </a:cxn>
            </a:cxnLst>
            <a:rect l="T9" t="T10" r="T11" b="T12"/>
            <a:pathLst>
              <a:path w="739" h="400">
                <a:moveTo>
                  <a:pt x="0" y="400"/>
                </a:moveTo>
                <a:cubicBezTo>
                  <a:pt x="101" y="388"/>
                  <a:pt x="485" y="390"/>
                  <a:pt x="608" y="323"/>
                </a:cubicBezTo>
                <a:cubicBezTo>
                  <a:pt x="731" y="256"/>
                  <a:pt x="712" y="67"/>
                  <a:pt x="739" y="0"/>
                </a:cubicBezTo>
              </a:path>
            </a:pathLst>
          </a:custGeom>
          <a:noFill/>
          <a:ln w="317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lIns="85703" tIns="42853" rIns="85703" bIns="42853" anchor="ctr"/>
          <a:lstStyle/>
          <a:p>
            <a:endParaRPr lang="en-US"/>
          </a:p>
        </p:txBody>
      </p:sp>
      <p:sp>
        <p:nvSpPr>
          <p:cNvPr id="6177" name="Freeform 34"/>
          <p:cNvSpPr>
            <a:spLocks/>
          </p:cNvSpPr>
          <p:nvPr/>
        </p:nvSpPr>
        <p:spPr bwMode="auto">
          <a:xfrm>
            <a:off x="3471684" y="4336853"/>
            <a:ext cx="1206996" cy="1044773"/>
          </a:xfrm>
          <a:custGeom>
            <a:avLst/>
            <a:gdLst>
              <a:gd name="T0" fmla="*/ 2147483647 w 899"/>
              <a:gd name="T1" fmla="*/ 2147483647 h 658"/>
              <a:gd name="T2" fmla="*/ 2147483647 w 899"/>
              <a:gd name="T3" fmla="*/ 2147483647 h 658"/>
              <a:gd name="T4" fmla="*/ 2147483647 w 899"/>
              <a:gd name="T5" fmla="*/ 0 h 658"/>
              <a:gd name="T6" fmla="*/ 0 60000 65536"/>
              <a:gd name="T7" fmla="*/ 0 60000 65536"/>
              <a:gd name="T8" fmla="*/ 0 60000 65536"/>
              <a:gd name="T9" fmla="*/ 0 w 899"/>
              <a:gd name="T10" fmla="*/ 0 h 658"/>
              <a:gd name="T11" fmla="*/ 899 w 899"/>
              <a:gd name="T12" fmla="*/ 658 h 658"/>
            </a:gdLst>
            <a:ahLst/>
            <a:cxnLst>
              <a:cxn ang="T6">
                <a:pos x="T0" y="T1"/>
              </a:cxn>
              <a:cxn ang="T7">
                <a:pos x="T2" y="T3"/>
              </a:cxn>
              <a:cxn ang="T8">
                <a:pos x="T4" y="T5"/>
              </a:cxn>
            </a:cxnLst>
            <a:rect l="T9" t="T10" r="T11" b="T12"/>
            <a:pathLst>
              <a:path w="899" h="658">
                <a:moveTo>
                  <a:pt x="899" y="631"/>
                </a:moveTo>
                <a:cubicBezTo>
                  <a:pt x="773" y="618"/>
                  <a:pt x="282" y="658"/>
                  <a:pt x="141" y="553"/>
                </a:cubicBezTo>
                <a:cubicBezTo>
                  <a:pt x="0" y="448"/>
                  <a:pt x="71" y="115"/>
                  <a:pt x="53" y="0"/>
                </a:cubicBezTo>
              </a:path>
            </a:pathLst>
          </a:custGeom>
          <a:noFill/>
          <a:ln w="317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lIns="85703" tIns="42853" rIns="85703" bIns="42853" anchor="ctr"/>
          <a:lstStyle/>
          <a:p>
            <a:endParaRPr lang="en-US"/>
          </a:p>
        </p:txBody>
      </p:sp>
      <p:sp>
        <p:nvSpPr>
          <p:cNvPr id="6178" name="Freeform 35"/>
          <p:cNvSpPr>
            <a:spLocks/>
          </p:cNvSpPr>
          <p:nvPr/>
        </p:nvSpPr>
        <p:spPr bwMode="auto">
          <a:xfrm>
            <a:off x="1935778" y="4336853"/>
            <a:ext cx="1123652" cy="663773"/>
          </a:xfrm>
          <a:custGeom>
            <a:avLst/>
            <a:gdLst>
              <a:gd name="T0" fmla="*/ 2147483647 w 708"/>
              <a:gd name="T1" fmla="*/ 0 h 418"/>
              <a:gd name="T2" fmla="*/ 2147483647 w 708"/>
              <a:gd name="T3" fmla="*/ 2147483647 h 418"/>
              <a:gd name="T4" fmla="*/ 0 w 708"/>
              <a:gd name="T5" fmla="*/ 2147483647 h 418"/>
              <a:gd name="T6" fmla="*/ 0 60000 65536"/>
              <a:gd name="T7" fmla="*/ 0 60000 65536"/>
              <a:gd name="T8" fmla="*/ 0 60000 65536"/>
              <a:gd name="T9" fmla="*/ 0 w 708"/>
              <a:gd name="T10" fmla="*/ 0 h 418"/>
              <a:gd name="T11" fmla="*/ 708 w 708"/>
              <a:gd name="T12" fmla="*/ 418 h 418"/>
            </a:gdLst>
            <a:ahLst/>
            <a:cxnLst>
              <a:cxn ang="T6">
                <a:pos x="T0" y="T1"/>
              </a:cxn>
              <a:cxn ang="T7">
                <a:pos x="T2" y="T3"/>
              </a:cxn>
              <a:cxn ang="T8">
                <a:pos x="T4" y="T5"/>
              </a:cxn>
            </a:cxnLst>
            <a:rect l="T9" t="T10" r="T11" b="T12"/>
            <a:pathLst>
              <a:path w="708" h="418">
                <a:moveTo>
                  <a:pt x="682" y="0"/>
                </a:moveTo>
                <a:cubicBezTo>
                  <a:pt x="667" y="58"/>
                  <a:pt x="708" y="284"/>
                  <a:pt x="594" y="351"/>
                </a:cubicBezTo>
                <a:cubicBezTo>
                  <a:pt x="480" y="418"/>
                  <a:pt x="124" y="390"/>
                  <a:pt x="0" y="400"/>
                </a:cubicBezTo>
              </a:path>
            </a:pathLst>
          </a:custGeom>
          <a:noFill/>
          <a:ln w="317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lIns="85703" tIns="42853" rIns="85703" bIns="42853" anchor="ctr"/>
          <a:lstStyle/>
          <a:p>
            <a:endParaRPr lang="en-US"/>
          </a:p>
        </p:txBody>
      </p:sp>
      <p:sp>
        <p:nvSpPr>
          <p:cNvPr id="6179" name="Freeform 36"/>
          <p:cNvSpPr>
            <a:spLocks/>
          </p:cNvSpPr>
          <p:nvPr/>
        </p:nvSpPr>
        <p:spPr bwMode="auto">
          <a:xfrm>
            <a:off x="3514844" y="2154298"/>
            <a:ext cx="1237655" cy="607953"/>
          </a:xfrm>
          <a:custGeom>
            <a:avLst/>
            <a:gdLst>
              <a:gd name="T0" fmla="*/ 0 w 871"/>
              <a:gd name="T1" fmla="*/ 2147483647 h 422"/>
              <a:gd name="T2" fmla="*/ 2147483647 w 871"/>
              <a:gd name="T3" fmla="*/ 2147483647 h 422"/>
              <a:gd name="T4" fmla="*/ 2147483647 w 871"/>
              <a:gd name="T5" fmla="*/ 0 h 422"/>
              <a:gd name="T6" fmla="*/ 0 60000 65536"/>
              <a:gd name="T7" fmla="*/ 0 60000 65536"/>
              <a:gd name="T8" fmla="*/ 0 60000 65536"/>
              <a:gd name="T9" fmla="*/ 0 w 871"/>
              <a:gd name="T10" fmla="*/ 0 h 422"/>
              <a:gd name="T11" fmla="*/ 871 w 871"/>
              <a:gd name="T12" fmla="*/ 422 h 422"/>
            </a:gdLst>
            <a:ahLst/>
            <a:cxnLst>
              <a:cxn ang="T6">
                <a:pos x="T0" y="T1"/>
              </a:cxn>
              <a:cxn ang="T7">
                <a:pos x="T2" y="T3"/>
              </a:cxn>
              <a:cxn ang="T8">
                <a:pos x="T4" y="T5"/>
              </a:cxn>
            </a:cxnLst>
            <a:rect l="T9" t="T10" r="T11" b="T12"/>
            <a:pathLst>
              <a:path w="871" h="422">
                <a:moveTo>
                  <a:pt x="0" y="422"/>
                </a:moveTo>
                <a:cubicBezTo>
                  <a:pt x="35" y="392"/>
                  <a:pt x="58" y="311"/>
                  <a:pt x="203" y="241"/>
                </a:cubicBezTo>
                <a:cubicBezTo>
                  <a:pt x="348" y="171"/>
                  <a:pt x="732" y="50"/>
                  <a:pt x="871" y="0"/>
                </a:cubicBezTo>
              </a:path>
            </a:pathLst>
          </a:custGeom>
          <a:noFill/>
          <a:ln w="317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lIns="85703" tIns="42853" rIns="85703" bIns="42853" anchor="ctr"/>
          <a:lstStyle/>
          <a:p>
            <a:endParaRPr lang="en-US"/>
          </a:p>
        </p:txBody>
      </p:sp>
      <p:sp>
        <p:nvSpPr>
          <p:cNvPr id="13" name="Freeform 12"/>
          <p:cNvSpPr/>
          <p:nvPr/>
        </p:nvSpPr>
        <p:spPr>
          <a:xfrm>
            <a:off x="239196" y="1974839"/>
            <a:ext cx="3135750" cy="2385355"/>
          </a:xfrm>
          <a:custGeom>
            <a:avLst/>
            <a:gdLst>
              <a:gd name="connsiteX0" fmla="*/ 349284 w 4639344"/>
              <a:gd name="connsiteY0" fmla="*/ 2705100 h 2705100"/>
              <a:gd name="connsiteX1" fmla="*/ 433104 w 4639344"/>
              <a:gd name="connsiteY1" fmla="*/ 594360 h 2705100"/>
              <a:gd name="connsiteX2" fmla="*/ 4639344 w 4639344"/>
              <a:gd name="connsiteY2" fmla="*/ 0 h 2705100"/>
            </a:gdLst>
            <a:ahLst/>
            <a:cxnLst>
              <a:cxn ang="0">
                <a:pos x="connsiteX0" y="connsiteY0"/>
              </a:cxn>
              <a:cxn ang="0">
                <a:pos x="connsiteX1" y="connsiteY1"/>
              </a:cxn>
              <a:cxn ang="0">
                <a:pos x="connsiteX2" y="connsiteY2"/>
              </a:cxn>
            </a:cxnLst>
            <a:rect l="l" t="t" r="r" b="b"/>
            <a:pathLst>
              <a:path w="4639344" h="2705100">
                <a:moveTo>
                  <a:pt x="349284" y="2705100"/>
                </a:moveTo>
                <a:cubicBezTo>
                  <a:pt x="33689" y="1875155"/>
                  <a:pt x="-281906" y="1045210"/>
                  <a:pt x="433104" y="594360"/>
                </a:cubicBezTo>
                <a:cubicBezTo>
                  <a:pt x="1148114" y="143510"/>
                  <a:pt x="2893729" y="71755"/>
                  <a:pt x="4639344" y="0"/>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title"/>
          </p:nvPr>
        </p:nvSpPr>
        <p:spPr/>
        <p:txBody>
          <a:bodyPr/>
          <a:lstStyle/>
          <a:p>
            <a:r>
              <a:rPr lang="en-US" b="1" dirty="0"/>
              <a:t>Life Cycle of a Grant</a:t>
            </a:r>
          </a:p>
        </p:txBody>
      </p:sp>
      <p:sp>
        <p:nvSpPr>
          <p:cNvPr id="2" name="TextBox 1"/>
          <p:cNvSpPr txBox="1"/>
          <p:nvPr/>
        </p:nvSpPr>
        <p:spPr>
          <a:xfrm>
            <a:off x="2435841" y="5416088"/>
            <a:ext cx="2446119" cy="923330"/>
          </a:xfrm>
          <a:prstGeom prst="rect">
            <a:avLst/>
          </a:prstGeom>
          <a:noFill/>
        </p:spPr>
        <p:txBody>
          <a:bodyPr wrap="none" rtlCol="0">
            <a:spAutoFit/>
          </a:bodyPr>
          <a:lstStyle/>
          <a:p>
            <a:r>
              <a:rPr lang="en-US" dirty="0"/>
              <a:t>Institutional,</a:t>
            </a:r>
          </a:p>
          <a:p>
            <a:r>
              <a:rPr lang="en-US" dirty="0"/>
              <a:t>Professional, and</a:t>
            </a:r>
          </a:p>
          <a:p>
            <a:r>
              <a:rPr lang="en-US" dirty="0"/>
              <a:t>Personal responsibilities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57" y="3089700"/>
            <a:ext cx="1360765" cy="1556715"/>
          </a:xfrm>
          <a:prstGeom prst="rect">
            <a:avLst/>
          </a:prstGeom>
        </p:spPr>
      </p:pic>
      <p:cxnSp>
        <p:nvCxnSpPr>
          <p:cNvPr id="10" name="Straight Arrow Connector 9"/>
          <p:cNvCxnSpPr/>
          <p:nvPr/>
        </p:nvCxnSpPr>
        <p:spPr>
          <a:xfrm>
            <a:off x="1819722" y="5588497"/>
            <a:ext cx="474228" cy="164603"/>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2" name="Freeform 11"/>
          <p:cNvSpPr/>
          <p:nvPr/>
        </p:nvSpPr>
        <p:spPr>
          <a:xfrm>
            <a:off x="341133" y="1577113"/>
            <a:ext cx="477380" cy="1154371"/>
          </a:xfrm>
          <a:custGeom>
            <a:avLst/>
            <a:gdLst>
              <a:gd name="connsiteX0" fmla="*/ 0 w 2057400"/>
              <a:gd name="connsiteY0" fmla="*/ 1277291 h 1277291"/>
              <a:gd name="connsiteX1" fmla="*/ 1059180 w 2057400"/>
              <a:gd name="connsiteY1" fmla="*/ 195251 h 1277291"/>
              <a:gd name="connsiteX2" fmla="*/ 2057400 w 2057400"/>
              <a:gd name="connsiteY2" fmla="*/ 4751 h 1277291"/>
            </a:gdLst>
            <a:ahLst/>
            <a:cxnLst>
              <a:cxn ang="0">
                <a:pos x="connsiteX0" y="connsiteY0"/>
              </a:cxn>
              <a:cxn ang="0">
                <a:pos x="connsiteX1" y="connsiteY1"/>
              </a:cxn>
              <a:cxn ang="0">
                <a:pos x="connsiteX2" y="connsiteY2"/>
              </a:cxn>
            </a:cxnLst>
            <a:rect l="l" t="t" r="r" b="b"/>
            <a:pathLst>
              <a:path w="2057400" h="1277291">
                <a:moveTo>
                  <a:pt x="0" y="1277291"/>
                </a:moveTo>
                <a:cubicBezTo>
                  <a:pt x="358140" y="842316"/>
                  <a:pt x="716280" y="407341"/>
                  <a:pt x="1059180" y="195251"/>
                </a:cubicBezTo>
                <a:cubicBezTo>
                  <a:pt x="1402080" y="-16839"/>
                  <a:pt x="1729740" y="-6044"/>
                  <a:pt x="2057400" y="4751"/>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82014" y="1129259"/>
            <a:ext cx="2566665" cy="830997"/>
          </a:xfrm>
          <a:prstGeom prst="rect">
            <a:avLst/>
          </a:prstGeom>
          <a:noFill/>
        </p:spPr>
        <p:txBody>
          <a:bodyPr wrap="none" rtlCol="0">
            <a:spAutoFit/>
          </a:bodyPr>
          <a:lstStyle/>
          <a:p>
            <a:r>
              <a:rPr lang="en-US" sz="1600" dirty="0"/>
              <a:t>New Directions</a:t>
            </a:r>
          </a:p>
          <a:p>
            <a:r>
              <a:rPr lang="en-US" sz="1600" dirty="0"/>
              <a:t>Other Mechanisms</a:t>
            </a:r>
          </a:p>
          <a:p>
            <a:r>
              <a:rPr lang="en-US" sz="1600" dirty="0"/>
              <a:t>Other Agencies/Foundations</a:t>
            </a:r>
          </a:p>
        </p:txBody>
      </p:sp>
      <p:sp>
        <p:nvSpPr>
          <p:cNvPr id="19" name="TextBox 18"/>
          <p:cNvSpPr txBox="1"/>
          <p:nvPr/>
        </p:nvSpPr>
        <p:spPr>
          <a:xfrm>
            <a:off x="3362226" y="1617297"/>
            <a:ext cx="1245021" cy="646331"/>
          </a:xfrm>
          <a:prstGeom prst="rect">
            <a:avLst/>
          </a:prstGeom>
          <a:noFill/>
        </p:spPr>
        <p:txBody>
          <a:bodyPr wrap="none" rtlCol="0">
            <a:spAutoFit/>
          </a:bodyPr>
          <a:lstStyle/>
          <a:p>
            <a:r>
              <a:rPr lang="en-US" dirty="0"/>
              <a:t>Renewal</a:t>
            </a:r>
          </a:p>
          <a:p>
            <a:r>
              <a:rPr lang="en-US" dirty="0"/>
              <a:t>Application</a:t>
            </a:r>
          </a:p>
        </p:txBody>
      </p:sp>
      <p:cxnSp>
        <p:nvCxnSpPr>
          <p:cNvPr id="24" name="Straight Arrow Connector 23"/>
          <p:cNvCxnSpPr/>
          <p:nvPr/>
        </p:nvCxnSpPr>
        <p:spPr>
          <a:xfrm>
            <a:off x="4413892" y="1974839"/>
            <a:ext cx="386710" cy="13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1181100" y="5674747"/>
            <a:ext cx="7620" cy="406013"/>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flipH="1">
            <a:off x="339135" y="6080760"/>
            <a:ext cx="2314695" cy="369332"/>
          </a:xfrm>
          <a:prstGeom prst="rect">
            <a:avLst/>
          </a:prstGeom>
          <a:noFill/>
        </p:spPr>
        <p:txBody>
          <a:bodyPr wrap="square" rtlCol="0">
            <a:spAutoFit/>
          </a:bodyPr>
          <a:lstStyle/>
          <a:p>
            <a:r>
              <a:rPr lang="en-US" dirty="0"/>
              <a:t>Available Resources</a:t>
            </a:r>
          </a:p>
        </p:txBody>
      </p:sp>
      <p:sp>
        <p:nvSpPr>
          <p:cNvPr id="8" name="Arc 7"/>
          <p:cNvSpPr/>
          <p:nvPr/>
        </p:nvSpPr>
        <p:spPr>
          <a:xfrm>
            <a:off x="7768651" y="1738738"/>
            <a:ext cx="396240" cy="1058111"/>
          </a:xfrm>
          <a:prstGeom prst="arc">
            <a:avLst>
              <a:gd name="adj1" fmla="val 16200000"/>
              <a:gd name="adj2" fmla="val 5645137"/>
            </a:avLst>
          </a:prstGeom>
          <a:ln w="2540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8242492" y="1801963"/>
            <a:ext cx="50526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p:txBody>
      </p:sp>
    </p:spTree>
    <p:extLst>
      <p:ext uri="{BB962C8B-B14F-4D97-AF65-F5344CB8AC3E}">
        <p14:creationId xmlns:p14="http://schemas.microsoft.com/office/powerpoint/2010/main" val="6879027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Bottom Line: Overall Impact</a:t>
            </a:r>
          </a:p>
        </p:txBody>
      </p:sp>
      <p:sp>
        <p:nvSpPr>
          <p:cNvPr id="3" name="Content Placeholder 2"/>
          <p:cNvSpPr>
            <a:spLocks noGrp="1"/>
          </p:cNvSpPr>
          <p:nvPr>
            <p:ph idx="1"/>
          </p:nvPr>
        </p:nvSpPr>
        <p:spPr>
          <a:xfrm>
            <a:off x="457200" y="1609344"/>
            <a:ext cx="8229600" cy="4525963"/>
          </a:xfrm>
          <a:ln>
            <a:noFill/>
          </a:ln>
        </p:spPr>
        <p:txBody>
          <a:bodyPr/>
          <a:lstStyle/>
          <a:p>
            <a:pPr marL="0" indent="0">
              <a:buNone/>
            </a:pPr>
            <a:r>
              <a:rPr lang="en-US" dirty="0"/>
              <a:t>Impact: The likelihood of the research to exert a sustained, powerful influence on the particular research field.</a:t>
            </a:r>
          </a:p>
          <a:p>
            <a:pPr marL="0" indent="0">
              <a:buNone/>
            </a:pPr>
            <a:endParaRPr lang="en-US" dirty="0"/>
          </a:p>
          <a:p>
            <a:pPr marL="0" indent="0">
              <a:buNone/>
            </a:pPr>
            <a:r>
              <a:rPr lang="en-US" dirty="0"/>
              <a:t>Translation for Reviewers: The first question to ask is “How much do I care that this project is done?” Then, depending on the answer, the next important questions is “Can they do it?”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097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b="1" dirty="0"/>
              <a:t>Lessons from Elephants</a:t>
            </a: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35085" y="1775460"/>
            <a:ext cx="6069676" cy="3550761"/>
          </a:xfrm>
        </p:spPr>
      </p:pic>
    </p:spTree>
    <p:extLst>
      <p:ext uri="{BB962C8B-B14F-4D97-AF65-F5344CB8AC3E}">
        <p14:creationId xmlns:p14="http://schemas.microsoft.com/office/powerpoint/2010/main" val="3925091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Specific Aims</a:t>
            </a:r>
          </a:p>
        </p:txBody>
      </p:sp>
      <p:sp>
        <p:nvSpPr>
          <p:cNvPr id="5" name="Rectangle 4"/>
          <p:cNvSpPr/>
          <p:nvPr/>
        </p:nvSpPr>
        <p:spPr>
          <a:xfrm>
            <a:off x="381000" y="1388843"/>
            <a:ext cx="8763000" cy="461665"/>
          </a:xfrm>
          <a:prstGeom prst="rect">
            <a:avLst/>
          </a:prstGeom>
        </p:spPr>
        <p:txBody>
          <a:bodyPr wrap="square">
            <a:spAutoFit/>
          </a:bodyPr>
          <a:lstStyle/>
          <a:p>
            <a:pPr eaLnBrk="0" fontAlgn="base" hangingPunct="0">
              <a:spcBef>
                <a:spcPct val="20000"/>
              </a:spcBef>
              <a:spcAft>
                <a:spcPct val="0"/>
              </a:spcAft>
            </a:pPr>
            <a:r>
              <a:rPr lang="en-US" sz="2400" b="1" kern="0" dirty="0">
                <a:solidFill>
                  <a:srgbClr val="000000"/>
                </a:solidFill>
                <a:ea typeface="ＭＳ Ｐゴシック"/>
              </a:rPr>
              <a:t>Specific aims – the yardstick by which success is measured</a:t>
            </a:r>
          </a:p>
        </p:txBody>
      </p:sp>
      <p:sp>
        <p:nvSpPr>
          <p:cNvPr id="3" name="Rectangle 2"/>
          <p:cNvSpPr/>
          <p:nvPr/>
        </p:nvSpPr>
        <p:spPr>
          <a:xfrm>
            <a:off x="413004" y="1850508"/>
            <a:ext cx="8698992" cy="3933384"/>
          </a:xfrm>
          <a:prstGeom prst="rect">
            <a:avLst/>
          </a:prstGeom>
        </p:spPr>
        <p:txBody>
          <a:bodyPr wrap="square">
            <a:spAutoFit/>
          </a:bodyPr>
          <a:lstStyle/>
          <a:p>
            <a:pPr lvl="0" eaLnBrk="0" fontAlgn="base" hangingPunct="0">
              <a:spcBef>
                <a:spcPct val="20000"/>
              </a:spcBef>
              <a:spcAft>
                <a:spcPct val="0"/>
              </a:spcAft>
              <a:defRPr/>
            </a:pPr>
            <a:r>
              <a:rPr lang="en-US" sz="2400" kern="0" dirty="0">
                <a:solidFill>
                  <a:srgbClr val="000000"/>
                </a:solidFill>
                <a:ea typeface="ＭＳ Ｐゴシック"/>
              </a:rPr>
              <a:t>How will progress in meeting the Specific Aims be measured? </a:t>
            </a:r>
          </a:p>
          <a:p>
            <a:pPr lvl="1" eaLnBrk="0" fontAlgn="base" hangingPunct="0">
              <a:spcBef>
                <a:spcPct val="20000"/>
              </a:spcBef>
              <a:spcAft>
                <a:spcPct val="0"/>
              </a:spcAft>
              <a:defRPr/>
            </a:pPr>
            <a:r>
              <a:rPr lang="en-US" sz="2400" kern="0" dirty="0">
                <a:solidFill>
                  <a:srgbClr val="000000"/>
                </a:solidFill>
                <a:ea typeface="ＭＳ Ｐゴシック"/>
              </a:rPr>
              <a:t>Publications, publications, publications</a:t>
            </a:r>
          </a:p>
          <a:p>
            <a:pPr lvl="1" eaLnBrk="0" fontAlgn="base" hangingPunct="0">
              <a:spcBef>
                <a:spcPct val="20000"/>
              </a:spcBef>
              <a:spcAft>
                <a:spcPct val="0"/>
              </a:spcAft>
              <a:defRPr/>
            </a:pPr>
            <a:endParaRPr lang="en-US" sz="2400" kern="0" dirty="0">
              <a:solidFill>
                <a:srgbClr val="000000"/>
              </a:solidFill>
              <a:ea typeface="ＭＳ Ｐゴシック"/>
            </a:endParaRPr>
          </a:p>
          <a:p>
            <a:pPr lvl="0" eaLnBrk="0" fontAlgn="base" hangingPunct="0">
              <a:spcBef>
                <a:spcPct val="20000"/>
              </a:spcBef>
              <a:spcAft>
                <a:spcPct val="0"/>
              </a:spcAft>
              <a:defRPr/>
            </a:pPr>
            <a:r>
              <a:rPr lang="en-US" sz="2400" kern="0" dirty="0">
                <a:solidFill>
                  <a:srgbClr val="000000"/>
                </a:solidFill>
                <a:ea typeface="ＭＳ Ｐゴシック"/>
              </a:rPr>
              <a:t>Make sure they match the Approach (read your final application backwards)</a:t>
            </a:r>
          </a:p>
          <a:p>
            <a:pPr lvl="0" eaLnBrk="0" fontAlgn="base" hangingPunct="0">
              <a:spcBef>
                <a:spcPct val="20000"/>
              </a:spcBef>
              <a:spcAft>
                <a:spcPct val="0"/>
              </a:spcAft>
              <a:defRPr/>
            </a:pPr>
            <a:endParaRPr lang="en-US" sz="2400" kern="0" dirty="0">
              <a:solidFill>
                <a:srgbClr val="000000"/>
              </a:solidFill>
              <a:ea typeface="ＭＳ Ｐゴシック"/>
            </a:endParaRPr>
          </a:p>
          <a:p>
            <a:pPr lvl="0" eaLnBrk="0" fontAlgn="base" hangingPunct="0">
              <a:spcBef>
                <a:spcPct val="20000"/>
              </a:spcBef>
              <a:spcAft>
                <a:spcPct val="0"/>
              </a:spcAft>
              <a:defRPr/>
            </a:pPr>
            <a:r>
              <a:rPr lang="en-US" sz="2400" kern="0" dirty="0">
                <a:solidFill>
                  <a:srgbClr val="000000"/>
                </a:solidFill>
                <a:ea typeface="ＭＳ Ｐゴシック"/>
              </a:rPr>
              <a:t>Hypotheses should be well articulated and accessible</a:t>
            </a:r>
          </a:p>
          <a:p>
            <a:pPr lvl="0" eaLnBrk="0" fontAlgn="base" hangingPunct="0">
              <a:spcBef>
                <a:spcPct val="20000"/>
              </a:spcBef>
              <a:spcAft>
                <a:spcPct val="0"/>
              </a:spcAft>
              <a:defRPr/>
            </a:pPr>
            <a:endParaRPr lang="en-US" sz="2400" kern="0" dirty="0">
              <a:solidFill>
                <a:srgbClr val="000000"/>
              </a:solidFill>
              <a:ea typeface="ＭＳ Ｐゴシック"/>
            </a:endParaRPr>
          </a:p>
          <a:p>
            <a:pPr lvl="0" eaLnBrk="0" fontAlgn="base" hangingPunct="0">
              <a:spcBef>
                <a:spcPct val="20000"/>
              </a:spcBef>
              <a:spcAft>
                <a:spcPct val="0"/>
              </a:spcAft>
              <a:defRPr/>
            </a:pPr>
            <a:r>
              <a:rPr lang="en-US" sz="2400" kern="0" dirty="0">
                <a:solidFill>
                  <a:srgbClr val="000000"/>
                </a:solidFill>
                <a:ea typeface="ＭＳ Ｐゴシック"/>
              </a:rPr>
              <a:t>End with a cogent, compelling impact statement</a:t>
            </a:r>
          </a:p>
        </p:txBody>
      </p:sp>
    </p:spTree>
    <p:extLst>
      <p:ext uri="{BB962C8B-B14F-4D97-AF65-F5344CB8AC3E}">
        <p14:creationId xmlns:p14="http://schemas.microsoft.com/office/powerpoint/2010/main" val="2900443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Critiques: Review Criteria</a:t>
            </a:r>
          </a:p>
        </p:txBody>
      </p:sp>
      <p:sp>
        <p:nvSpPr>
          <p:cNvPr id="3" name="Content Placeholder 2"/>
          <p:cNvSpPr>
            <a:spLocks noGrp="1"/>
          </p:cNvSpPr>
          <p:nvPr>
            <p:ph idx="1"/>
          </p:nvPr>
        </p:nvSpPr>
        <p:spPr/>
        <p:txBody>
          <a:bodyPr>
            <a:normAutofit/>
          </a:bodyPr>
          <a:lstStyle/>
          <a:p>
            <a:r>
              <a:rPr lang="en-US" dirty="0"/>
              <a:t>Aligned with application</a:t>
            </a:r>
          </a:p>
          <a:p>
            <a:pPr lvl="1">
              <a:buFont typeface="Wingdings" panose="05000000000000000000" pitchFamily="2" charset="2"/>
              <a:buChar char="Ø"/>
            </a:pPr>
            <a:r>
              <a:rPr lang="en-US" dirty="0"/>
              <a:t>Significance</a:t>
            </a:r>
          </a:p>
          <a:p>
            <a:pPr lvl="1">
              <a:buFont typeface="Wingdings" panose="05000000000000000000" pitchFamily="2" charset="2"/>
              <a:buChar char="Ø"/>
            </a:pPr>
            <a:r>
              <a:rPr lang="en-US" dirty="0"/>
              <a:t>Investigator(s)</a:t>
            </a:r>
          </a:p>
          <a:p>
            <a:pPr lvl="1">
              <a:buFont typeface="Wingdings" panose="05000000000000000000" pitchFamily="2" charset="2"/>
              <a:buChar char="Ø"/>
            </a:pPr>
            <a:r>
              <a:rPr lang="en-US" dirty="0"/>
              <a:t>Innovation</a:t>
            </a:r>
          </a:p>
          <a:p>
            <a:pPr lvl="1">
              <a:buFont typeface="Wingdings" panose="05000000000000000000" pitchFamily="2" charset="2"/>
              <a:buChar char="Ø"/>
            </a:pPr>
            <a:r>
              <a:rPr lang="en-US" dirty="0"/>
              <a:t>Approach</a:t>
            </a:r>
          </a:p>
          <a:p>
            <a:pPr lvl="1">
              <a:buFont typeface="Wingdings" panose="05000000000000000000" pitchFamily="2" charset="2"/>
              <a:buChar char="Ø"/>
            </a:pPr>
            <a:r>
              <a:rPr lang="en-US" dirty="0"/>
              <a:t>Environment</a:t>
            </a:r>
          </a:p>
          <a:p>
            <a:r>
              <a:rPr lang="en-US" dirty="0"/>
              <a:t>Human Subjects Protections and/or Humane Use and Care of Vertebrate Animals</a:t>
            </a:r>
          </a:p>
          <a:p>
            <a:r>
              <a:rPr lang="en-US" dirty="0"/>
              <a:t>Biohazards as appropriate</a:t>
            </a:r>
          </a:p>
          <a:p>
            <a:endParaRPr lang="en-US" dirty="0"/>
          </a:p>
          <a:p>
            <a:endParaRPr lang="en-US"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1135197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Significance</a:t>
            </a:r>
          </a:p>
        </p:txBody>
      </p:sp>
      <p:sp>
        <p:nvSpPr>
          <p:cNvPr id="4" name="Text Placeholder 3"/>
          <p:cNvSpPr>
            <a:spLocks noGrp="1"/>
          </p:cNvSpPr>
          <p:nvPr>
            <p:ph type="body" idx="1"/>
          </p:nvPr>
        </p:nvSpPr>
        <p:spPr/>
        <p:txBody>
          <a:bodyPr/>
          <a:lstStyle/>
          <a:p>
            <a:r>
              <a:rPr lang="en-US" dirty="0"/>
              <a:t>Charge to Reviewers</a:t>
            </a:r>
          </a:p>
        </p:txBody>
      </p:sp>
      <p:sp>
        <p:nvSpPr>
          <p:cNvPr id="5" name="Content Placeholder 4"/>
          <p:cNvSpPr>
            <a:spLocks noGrp="1"/>
          </p:cNvSpPr>
          <p:nvPr>
            <p:ph sz="half" idx="2"/>
          </p:nvPr>
        </p:nvSpPr>
        <p:spPr/>
        <p:txBody>
          <a:bodyPr>
            <a:normAutofit fontScale="92500" lnSpcReduction="10000"/>
          </a:bodyPr>
          <a:lstStyle/>
          <a:p>
            <a:r>
              <a:rPr lang="en-US" dirty="0">
                <a:solidFill>
                  <a:schemeClr val="tx2"/>
                </a:solidFill>
              </a:rPr>
              <a:t>Is there a strong scientific premise?</a:t>
            </a:r>
          </a:p>
          <a:p>
            <a:r>
              <a:rPr lang="en-US" dirty="0"/>
              <a:t>Address whether the project advances its field, not whether the field is important.</a:t>
            </a:r>
          </a:p>
          <a:p>
            <a:r>
              <a:rPr lang="en-US" dirty="0"/>
              <a:t>Does the project address an important problem or barrier to progress in its particular field?</a:t>
            </a:r>
          </a:p>
          <a:p>
            <a:r>
              <a:rPr lang="en-US" dirty="0"/>
              <a:t>How much will the project improve knowledge, technical ability, or clinical practice?</a:t>
            </a:r>
          </a:p>
        </p:txBody>
      </p:sp>
      <p:sp>
        <p:nvSpPr>
          <p:cNvPr id="6" name="Text Placeholder 5"/>
          <p:cNvSpPr>
            <a:spLocks noGrp="1"/>
          </p:cNvSpPr>
          <p:nvPr>
            <p:ph type="body" sz="quarter" idx="3"/>
          </p:nvPr>
        </p:nvSpPr>
        <p:spPr/>
        <p:txBody>
          <a:bodyPr>
            <a:normAutofit/>
          </a:bodyPr>
          <a:lstStyle/>
          <a:p>
            <a:r>
              <a:rPr lang="en-US" dirty="0"/>
              <a:t>What they Look For</a:t>
            </a:r>
          </a:p>
        </p:txBody>
      </p:sp>
      <p:sp>
        <p:nvSpPr>
          <p:cNvPr id="7" name="Content Placeholder 6"/>
          <p:cNvSpPr>
            <a:spLocks noGrp="1"/>
          </p:cNvSpPr>
          <p:nvPr>
            <p:ph sz="quarter" idx="4"/>
          </p:nvPr>
        </p:nvSpPr>
        <p:spPr/>
        <p:txBody>
          <a:bodyPr>
            <a:normAutofit/>
          </a:bodyPr>
          <a:lstStyle/>
          <a:p>
            <a:r>
              <a:rPr lang="en-US" dirty="0"/>
              <a:t>A compelling premise for your project.</a:t>
            </a:r>
          </a:p>
          <a:p>
            <a:r>
              <a:rPr lang="en-US" dirty="0"/>
              <a:t>If accomplished as presented, will and how the results have a substantial effect on the field. </a:t>
            </a:r>
          </a:p>
          <a:p>
            <a:pPr>
              <a:buFont typeface="Wingdings" panose="05000000000000000000" pitchFamily="2" charset="2"/>
              <a:buChar char="Ø"/>
            </a:pPr>
            <a:r>
              <a:rPr lang="en-US" dirty="0"/>
              <a:t>Seek out the panel that will appreciate the importance of your work.</a:t>
            </a:r>
          </a:p>
          <a:p>
            <a:endParaRPr lang="en-US" dirty="0"/>
          </a:p>
          <a:p>
            <a:endParaRPr lang="en-US" dirty="0"/>
          </a:p>
        </p:txBody>
      </p:sp>
    </p:spTree>
    <p:extLst>
      <p:ext uri="{BB962C8B-B14F-4D97-AF65-F5344CB8AC3E}">
        <p14:creationId xmlns:p14="http://schemas.microsoft.com/office/powerpoint/2010/main" val="3785113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t>Scientific Premise</a:t>
            </a:r>
          </a:p>
        </p:txBody>
      </p:sp>
      <p:sp>
        <p:nvSpPr>
          <p:cNvPr id="3" name="TextBox 2"/>
          <p:cNvSpPr txBox="1"/>
          <p:nvPr/>
        </p:nvSpPr>
        <p:spPr>
          <a:xfrm>
            <a:off x="267419" y="1247526"/>
            <a:ext cx="8419381" cy="5139870"/>
          </a:xfrm>
          <a:prstGeom prst="rect">
            <a:avLst/>
          </a:prstGeom>
          <a:noFill/>
        </p:spPr>
        <p:txBody>
          <a:bodyPr wrap="square" rtlCol="0">
            <a:spAutoFit/>
          </a:bodyPr>
          <a:lstStyle/>
          <a:p>
            <a:pPr marL="214313"/>
            <a:r>
              <a:rPr lang="en-US" sz="2000" b="1" dirty="0">
                <a:latin typeface="Arial" panose="020B0604020202020204" pitchFamily="34" charset="0"/>
                <a:cs typeface="Arial" panose="020B0604020202020204" pitchFamily="34" charset="0"/>
              </a:rPr>
              <a:t>GOAL: </a:t>
            </a:r>
            <a:r>
              <a:rPr lang="en-US" sz="2000" dirty="0">
                <a:latin typeface="Arial" panose="020B0604020202020204" pitchFamily="34" charset="0"/>
                <a:cs typeface="Arial" panose="020B0604020202020204" pitchFamily="34" charset="0"/>
              </a:rPr>
              <a:t>Ensure that the underlying </a:t>
            </a:r>
            <a:r>
              <a:rPr lang="en-US" sz="2000" b="1" dirty="0">
                <a:latin typeface="Arial" panose="020B0604020202020204" pitchFamily="34" charset="0"/>
                <a:cs typeface="Arial" panose="020B0604020202020204" pitchFamily="34" charset="0"/>
              </a:rPr>
              <a:t>scientific foundation </a:t>
            </a:r>
            <a:r>
              <a:rPr lang="en-US" sz="2000" dirty="0">
                <a:latin typeface="Arial" panose="020B0604020202020204" pitchFamily="34" charset="0"/>
                <a:cs typeface="Arial" panose="020B0604020202020204" pitchFamily="34" charset="0"/>
              </a:rPr>
              <a:t>of the project—concepts, previous work, and data (when relevant)—is sound. </a:t>
            </a:r>
          </a:p>
          <a:p>
            <a:pPr marL="557213"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5721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Pertains to the </a:t>
            </a:r>
            <a:r>
              <a:rPr lang="en-US" sz="2000" b="1" dirty="0">
                <a:latin typeface="Arial" panose="020B0604020202020204" pitchFamily="34" charset="0"/>
                <a:cs typeface="Arial" panose="020B0604020202020204" pitchFamily="34" charset="0"/>
              </a:rPr>
              <a:t>underlying evidence/data </a:t>
            </a:r>
            <a:r>
              <a:rPr lang="en-US" sz="2000" dirty="0">
                <a:latin typeface="Arial" panose="020B0604020202020204" pitchFamily="34" charset="0"/>
                <a:cs typeface="Arial" panose="020B0604020202020204" pitchFamily="34" charset="0"/>
              </a:rPr>
              <a:t>for the project</a:t>
            </a:r>
          </a:p>
          <a:p>
            <a:pPr marL="55721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As an applicant you should:</a:t>
            </a:r>
          </a:p>
          <a:p>
            <a:pPr marL="1165860" lvl="1" indent="-274320">
              <a:buClr>
                <a:srgbClr val="008000"/>
              </a:buClr>
              <a:buFont typeface="Georgia" panose="02040502050405020303" pitchFamily="18" charset="0"/>
              <a:buChar char="▫"/>
            </a:pPr>
            <a:r>
              <a:rPr lang="en-US" sz="2000" dirty="0">
                <a:solidFill>
                  <a:schemeClr val="tx2"/>
                </a:solidFill>
                <a:latin typeface="Arial" panose="020B0604020202020204" pitchFamily="34" charset="0"/>
                <a:cs typeface="Arial" panose="020B0604020202020204" pitchFamily="34" charset="0"/>
              </a:rPr>
              <a:t>Provide sufficient justification for the proposed work</a:t>
            </a:r>
          </a:p>
          <a:p>
            <a:pPr marL="1165860" lvl="1" indent="-274320">
              <a:buClr>
                <a:srgbClr val="008000"/>
              </a:buClr>
              <a:buFont typeface="Georgia" panose="02040502050405020303" pitchFamily="18" charset="0"/>
              <a:buChar char="▫"/>
            </a:pPr>
            <a:r>
              <a:rPr lang="en-US" sz="2000" dirty="0">
                <a:solidFill>
                  <a:schemeClr val="tx2"/>
                </a:solidFill>
                <a:latin typeface="Arial" panose="020B0604020202020204" pitchFamily="34" charset="0"/>
                <a:cs typeface="Arial" panose="020B0604020202020204" pitchFamily="34" charset="0"/>
              </a:rPr>
              <a:t>Cite appropriate work and/or preliminary data</a:t>
            </a:r>
          </a:p>
          <a:p>
            <a:pPr marL="1165860" lvl="1" indent="-274320">
              <a:buClr>
                <a:srgbClr val="008000"/>
              </a:buClr>
              <a:buFont typeface="Georgia" panose="02040502050405020303" pitchFamily="18" charset="0"/>
              <a:buChar char="▫"/>
            </a:pPr>
            <a:r>
              <a:rPr lang="en-US" sz="2000" dirty="0">
                <a:solidFill>
                  <a:schemeClr val="tx2"/>
                </a:solidFill>
                <a:latin typeface="Arial" panose="020B0604020202020204" pitchFamily="34" charset="0"/>
                <a:cs typeface="Arial" panose="020B0604020202020204" pitchFamily="34" charset="0"/>
              </a:rPr>
              <a:t>Appropriately identified strengths and weaknesses in prior work in the field</a:t>
            </a:r>
          </a:p>
          <a:p>
            <a:pPr marL="1165860" lvl="1" indent="-274320">
              <a:buClr>
                <a:srgbClr val="008000"/>
              </a:buClr>
              <a:buFont typeface="Georgia" panose="02040502050405020303" pitchFamily="18" charset="0"/>
              <a:buChar char="▫"/>
            </a:pPr>
            <a:r>
              <a:rPr lang="en-US" sz="2000" dirty="0">
                <a:solidFill>
                  <a:schemeClr val="tx2"/>
                </a:solidFill>
                <a:latin typeface="Arial" panose="020B0604020202020204" pitchFamily="34" charset="0"/>
                <a:cs typeface="Arial" panose="020B0604020202020204" pitchFamily="34" charset="0"/>
              </a:rPr>
              <a:t>Proposes to fill a significant gap in the field</a:t>
            </a:r>
          </a:p>
          <a:p>
            <a:pPr marL="1165860" lvl="1" indent="-274320">
              <a:buClr>
                <a:srgbClr val="008000"/>
              </a:buClr>
              <a:buFont typeface="Georgia" panose="02040502050405020303" pitchFamily="18" charset="0"/>
              <a:buChar char="▫"/>
            </a:pPr>
            <a:r>
              <a:rPr lang="en-US" sz="2000" dirty="0">
                <a:solidFill>
                  <a:schemeClr val="tx2"/>
                </a:solidFill>
                <a:latin typeface="Arial" panose="020B0604020202020204" pitchFamily="34" charset="0"/>
                <a:cs typeface="Arial" panose="020B0604020202020204" pitchFamily="34" charset="0"/>
              </a:rPr>
              <a:t>OR explained why this is not possible?</a:t>
            </a:r>
          </a:p>
          <a:p>
            <a:pPr marL="1165860" lvl="1" indent="-274320">
              <a:buClr>
                <a:srgbClr val="008000"/>
              </a:buClr>
              <a:buFont typeface="Georgia" panose="02040502050405020303" pitchFamily="18" charset="0"/>
              <a:buChar char="▫"/>
            </a:pPr>
            <a:r>
              <a:rPr lang="en-US" sz="2000" b="1" dirty="0">
                <a:solidFill>
                  <a:schemeClr val="tx2"/>
                </a:solidFill>
                <a:latin typeface="Arial" panose="020B0604020202020204" pitchFamily="34" charset="0"/>
                <a:cs typeface="Arial" panose="020B0604020202020204" pitchFamily="34" charset="0"/>
              </a:rPr>
              <a:t>Important not to substitute hypothesis with premise</a:t>
            </a:r>
          </a:p>
          <a:p>
            <a:pPr marL="891540" lvl="1">
              <a:buClr>
                <a:srgbClr val="008000"/>
              </a:buClr>
            </a:pPr>
            <a:endParaRPr lang="en-US" sz="2000" b="1" dirty="0">
              <a:solidFill>
                <a:schemeClr val="accent3">
                  <a:lumMod val="75000"/>
                </a:schemeClr>
              </a:solidFill>
              <a:latin typeface="Arial" panose="020B0604020202020204" pitchFamily="34" charset="0"/>
              <a:cs typeface="Arial" panose="020B0604020202020204" pitchFamily="34" charset="0"/>
            </a:endParaRPr>
          </a:p>
          <a:p>
            <a:pPr marL="891540" lvl="1">
              <a:buClr>
                <a:srgbClr val="008000"/>
              </a:buClr>
            </a:pPr>
            <a:r>
              <a:rPr lang="en-US" sz="2400" dirty="0">
                <a:latin typeface="Arial" panose="020B0604020202020204" pitchFamily="34" charset="0"/>
                <a:cs typeface="Arial" panose="020B0604020202020204" pitchFamily="34" charset="0"/>
              </a:rPr>
              <a:t>- Addition to the review criteria (Significance): </a:t>
            </a:r>
            <a:r>
              <a:rPr lang="en-US" sz="2400" dirty="0">
                <a:solidFill>
                  <a:srgbClr val="0000FF"/>
                </a:solidFill>
                <a:latin typeface="Arial" panose="020B0604020202020204" pitchFamily="34" charset="0"/>
                <a:cs typeface="Arial" panose="020B0604020202020204" pitchFamily="34" charset="0"/>
              </a:rPr>
              <a:t>“Is there a strong scientific premise?” </a:t>
            </a:r>
          </a:p>
          <a:p>
            <a:pPr marL="1165860" lvl="1" indent="-274320">
              <a:buClr>
                <a:srgbClr val="008000"/>
              </a:buClr>
              <a:buFont typeface="Georgia" panose="02040502050405020303" pitchFamily="18" charset="0"/>
              <a:buChar char="▫"/>
            </a:pPr>
            <a:endParaRPr lang="en-US" sz="2000" b="1" dirty="0">
              <a:solidFill>
                <a:schemeClr val="accent3">
                  <a:lumMod val="7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45758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Investigator(s)</a:t>
            </a:r>
          </a:p>
        </p:txBody>
      </p:sp>
      <p:sp>
        <p:nvSpPr>
          <p:cNvPr id="4" name="Text Placeholder 3"/>
          <p:cNvSpPr>
            <a:spLocks noGrp="1"/>
          </p:cNvSpPr>
          <p:nvPr>
            <p:ph type="body" idx="1"/>
          </p:nvPr>
        </p:nvSpPr>
        <p:spPr/>
        <p:txBody>
          <a:bodyPr>
            <a:normAutofit/>
          </a:bodyPr>
          <a:lstStyle/>
          <a:p>
            <a:r>
              <a:rPr lang="en-US" dirty="0"/>
              <a:t>Charge to Reviewers</a:t>
            </a:r>
          </a:p>
        </p:txBody>
      </p:sp>
      <p:sp>
        <p:nvSpPr>
          <p:cNvPr id="5" name="Content Placeholder 4"/>
          <p:cNvSpPr>
            <a:spLocks noGrp="1"/>
          </p:cNvSpPr>
          <p:nvPr>
            <p:ph sz="half" idx="2"/>
          </p:nvPr>
        </p:nvSpPr>
        <p:spPr/>
        <p:txBody>
          <a:bodyPr/>
          <a:lstStyle/>
          <a:p>
            <a:r>
              <a:rPr lang="en-US" dirty="0"/>
              <a:t>Evaluate the PD/PI(s)’ ability to lead the project.</a:t>
            </a:r>
          </a:p>
          <a:p>
            <a:r>
              <a:rPr lang="en-US" dirty="0"/>
              <a:t>Do not limit evaluation to the PD/PI(s), evaluate the collaborative team.</a:t>
            </a:r>
          </a:p>
          <a:p>
            <a:r>
              <a:rPr lang="en-US" dirty="0"/>
              <a:t>Evaluate Multiple PD/PI leadership plan if applicable.</a:t>
            </a:r>
          </a:p>
        </p:txBody>
      </p:sp>
      <p:sp>
        <p:nvSpPr>
          <p:cNvPr id="6" name="Text Placeholder 5"/>
          <p:cNvSpPr>
            <a:spLocks noGrp="1"/>
          </p:cNvSpPr>
          <p:nvPr>
            <p:ph type="body" sz="quarter" idx="3"/>
          </p:nvPr>
        </p:nvSpPr>
        <p:spPr/>
        <p:txBody>
          <a:bodyPr/>
          <a:lstStyle/>
          <a:p>
            <a:r>
              <a:rPr lang="en-US" dirty="0"/>
              <a:t>What They Will Look For</a:t>
            </a:r>
          </a:p>
        </p:txBody>
      </p:sp>
      <p:sp>
        <p:nvSpPr>
          <p:cNvPr id="7" name="Content Placeholder 6"/>
          <p:cNvSpPr>
            <a:spLocks noGrp="1"/>
          </p:cNvSpPr>
          <p:nvPr>
            <p:ph sz="quarter" idx="4"/>
          </p:nvPr>
        </p:nvSpPr>
        <p:spPr>
          <a:xfrm>
            <a:off x="4645025" y="2174875"/>
            <a:ext cx="4041775" cy="3673475"/>
          </a:xfrm>
        </p:spPr>
        <p:txBody>
          <a:bodyPr>
            <a:normAutofit fontScale="85000" lnSpcReduction="20000"/>
          </a:bodyPr>
          <a:lstStyle/>
          <a:p>
            <a:r>
              <a:rPr lang="en-US" dirty="0"/>
              <a:t>Overall productivity in the context of career stage.</a:t>
            </a:r>
          </a:p>
          <a:p>
            <a:r>
              <a:rPr lang="en-US" dirty="0"/>
              <a:t>If a competing renewal, progress during the previous cycle.</a:t>
            </a:r>
          </a:p>
          <a:p>
            <a:r>
              <a:rPr lang="en-US" dirty="0"/>
              <a:t>If a new application, productivity associated with any previous funding. </a:t>
            </a:r>
          </a:p>
          <a:p>
            <a:r>
              <a:rPr lang="en-US" dirty="0"/>
              <a:t>Training and demonstrated expertise of the PI(s)</a:t>
            </a:r>
          </a:p>
          <a:p>
            <a:r>
              <a:rPr lang="en-US" dirty="0"/>
              <a:t>Commitment of the team. </a:t>
            </a:r>
          </a:p>
          <a:p>
            <a:r>
              <a:rPr lang="en-US" dirty="0"/>
              <a:t>The combined expertise of the team.  Is the required skill set covered?  </a:t>
            </a:r>
          </a:p>
        </p:txBody>
      </p:sp>
    </p:spTree>
    <p:extLst>
      <p:ext uri="{BB962C8B-B14F-4D97-AF65-F5344CB8AC3E}">
        <p14:creationId xmlns:p14="http://schemas.microsoft.com/office/powerpoint/2010/main" val="990229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Investigator(s)</a:t>
            </a:r>
          </a:p>
        </p:txBody>
      </p:sp>
      <p:sp>
        <p:nvSpPr>
          <p:cNvPr id="11" name="Content Placeholder 10"/>
          <p:cNvSpPr>
            <a:spLocks noGrp="1"/>
          </p:cNvSpPr>
          <p:nvPr>
            <p:ph idx="1"/>
          </p:nvPr>
        </p:nvSpPr>
        <p:spPr/>
        <p:txBody>
          <a:bodyPr>
            <a:normAutofit lnSpcReduction="10000"/>
          </a:bodyPr>
          <a:lstStyle/>
          <a:p>
            <a:pPr>
              <a:buFont typeface="Wingdings" panose="05000000000000000000" pitchFamily="2" charset="2"/>
              <a:buChar char="Ø"/>
            </a:pPr>
            <a:r>
              <a:rPr lang="en-US" dirty="0"/>
              <a:t>The PI(s) don’t need to  have all of the expertise required for a project, they need to have the expertise to lead the project team.</a:t>
            </a:r>
          </a:p>
          <a:p>
            <a:pPr>
              <a:buFont typeface="Wingdings" panose="05000000000000000000" pitchFamily="2" charset="2"/>
              <a:buChar char="Ø"/>
            </a:pPr>
            <a:r>
              <a:rPr lang="en-US" dirty="0"/>
              <a:t>Recruit co-Investigators, etc. with recognized expertise.</a:t>
            </a:r>
          </a:p>
          <a:p>
            <a:pPr>
              <a:buFont typeface="Wingdings" panose="05000000000000000000" pitchFamily="2" charset="2"/>
              <a:buChar char="Ø"/>
            </a:pPr>
            <a:r>
              <a:rPr lang="en-US" dirty="0" err="1"/>
              <a:t>Biosketches</a:t>
            </a:r>
            <a:r>
              <a:rPr lang="en-US" dirty="0"/>
              <a:t>:  Personal statements should relate to your project and their role in it.</a:t>
            </a:r>
          </a:p>
          <a:p>
            <a:pPr>
              <a:buFont typeface="Wingdings" panose="05000000000000000000" pitchFamily="2" charset="2"/>
              <a:buChar char="Ø"/>
            </a:pPr>
            <a:r>
              <a:rPr lang="en-US" dirty="0"/>
              <a:t>Letters of Support: Should be related to your project and match your stated approach.</a:t>
            </a:r>
          </a:p>
          <a:p>
            <a:pPr>
              <a:buFont typeface="Wingdings" panose="05000000000000000000" pitchFamily="2" charset="2"/>
              <a:buChar char="Ø"/>
            </a:pPr>
            <a:r>
              <a:rPr lang="en-US" dirty="0"/>
              <a:t>Essential personnel should have a committed effort.</a:t>
            </a:r>
          </a:p>
        </p:txBody>
      </p:sp>
    </p:spTree>
    <p:extLst>
      <p:ext uri="{BB962C8B-B14F-4D97-AF65-F5344CB8AC3E}">
        <p14:creationId xmlns:p14="http://schemas.microsoft.com/office/powerpoint/2010/main" val="1221618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Innovation</a:t>
            </a:r>
          </a:p>
        </p:txBody>
      </p:sp>
      <p:sp>
        <p:nvSpPr>
          <p:cNvPr id="4" name="Text Placeholder 3"/>
          <p:cNvSpPr>
            <a:spLocks noGrp="1"/>
          </p:cNvSpPr>
          <p:nvPr>
            <p:ph type="body" idx="1"/>
          </p:nvPr>
        </p:nvSpPr>
        <p:spPr/>
        <p:txBody>
          <a:bodyPr/>
          <a:lstStyle/>
          <a:p>
            <a:r>
              <a:rPr lang="en-US" dirty="0"/>
              <a:t>Charge to Reviewers</a:t>
            </a:r>
          </a:p>
        </p:txBody>
      </p:sp>
      <p:sp>
        <p:nvSpPr>
          <p:cNvPr id="5" name="Content Placeholder 4"/>
          <p:cNvSpPr>
            <a:spLocks noGrp="1"/>
          </p:cNvSpPr>
          <p:nvPr>
            <p:ph sz="half" idx="2"/>
          </p:nvPr>
        </p:nvSpPr>
        <p:spPr/>
        <p:txBody>
          <a:bodyPr/>
          <a:lstStyle/>
          <a:p>
            <a:r>
              <a:rPr lang="en-US" dirty="0"/>
              <a:t>Are the theoretical concepts, approaches, methodologies, instrumentation or interventions novel?</a:t>
            </a:r>
          </a:p>
          <a:p>
            <a:r>
              <a:rPr lang="en-US" dirty="0"/>
              <a:t>How broadly applicable is the innovation? Is it confined to this field or broader?</a:t>
            </a:r>
          </a:p>
        </p:txBody>
      </p:sp>
      <p:sp>
        <p:nvSpPr>
          <p:cNvPr id="6" name="Text Placeholder 5"/>
          <p:cNvSpPr>
            <a:spLocks noGrp="1"/>
          </p:cNvSpPr>
          <p:nvPr>
            <p:ph type="body" sz="quarter" idx="3"/>
          </p:nvPr>
        </p:nvSpPr>
        <p:spPr/>
        <p:txBody>
          <a:bodyPr/>
          <a:lstStyle/>
          <a:p>
            <a:r>
              <a:rPr lang="en-US" dirty="0"/>
              <a:t>What They Look For</a:t>
            </a:r>
          </a:p>
        </p:txBody>
      </p:sp>
      <p:sp>
        <p:nvSpPr>
          <p:cNvPr id="7" name="Content Placeholder 6"/>
          <p:cNvSpPr>
            <a:spLocks noGrp="1"/>
          </p:cNvSpPr>
          <p:nvPr>
            <p:ph sz="quarter" idx="4"/>
          </p:nvPr>
        </p:nvSpPr>
        <p:spPr/>
        <p:txBody>
          <a:bodyPr/>
          <a:lstStyle/>
          <a:p>
            <a:r>
              <a:rPr lang="en-US" dirty="0"/>
              <a:t>Vertical versus horizontal science.</a:t>
            </a:r>
          </a:p>
          <a:p>
            <a:r>
              <a:rPr lang="en-US" dirty="0"/>
              <a:t>Innovation can be conceptual and/or methodological.</a:t>
            </a:r>
          </a:p>
          <a:p>
            <a:r>
              <a:rPr lang="en-US" dirty="0"/>
              <a:t>Note: Not all impactful projects are highly innovative.</a:t>
            </a:r>
          </a:p>
          <a:p>
            <a:endParaRPr lang="en-US" dirty="0"/>
          </a:p>
        </p:txBody>
      </p:sp>
    </p:spTree>
    <p:extLst>
      <p:ext uri="{BB962C8B-B14F-4D97-AF65-F5344CB8AC3E}">
        <p14:creationId xmlns:p14="http://schemas.microsoft.com/office/powerpoint/2010/main" val="2471848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Approach</a:t>
            </a:r>
          </a:p>
        </p:txBody>
      </p:sp>
      <p:sp>
        <p:nvSpPr>
          <p:cNvPr id="3" name="Text Placeholder 2"/>
          <p:cNvSpPr>
            <a:spLocks noGrp="1"/>
          </p:cNvSpPr>
          <p:nvPr>
            <p:ph type="body" idx="1"/>
          </p:nvPr>
        </p:nvSpPr>
        <p:spPr>
          <a:xfrm>
            <a:off x="447675" y="1106488"/>
            <a:ext cx="4040188" cy="639762"/>
          </a:xfrm>
        </p:spPr>
        <p:txBody>
          <a:bodyPr/>
          <a:lstStyle/>
          <a:p>
            <a:r>
              <a:rPr lang="en-US" dirty="0"/>
              <a:t>Charge to Reviewers	</a:t>
            </a:r>
          </a:p>
        </p:txBody>
      </p:sp>
      <p:sp>
        <p:nvSpPr>
          <p:cNvPr id="4" name="Content Placeholder 3"/>
          <p:cNvSpPr>
            <a:spLocks noGrp="1"/>
          </p:cNvSpPr>
          <p:nvPr>
            <p:ph sz="half" idx="2"/>
          </p:nvPr>
        </p:nvSpPr>
        <p:spPr>
          <a:xfrm>
            <a:off x="447675" y="1746250"/>
            <a:ext cx="4040188" cy="3951288"/>
          </a:xfrm>
        </p:spPr>
        <p:txBody>
          <a:bodyPr>
            <a:normAutofit fontScale="92500" lnSpcReduction="20000"/>
          </a:bodyPr>
          <a:lstStyle/>
          <a:p>
            <a:r>
              <a:rPr lang="en-US" dirty="0">
                <a:solidFill>
                  <a:srgbClr val="0000FF"/>
                </a:solidFill>
              </a:rPr>
              <a:t>Are there “strategies to ensure a robust and unbiased approach, as appropriate for the work proposed?” </a:t>
            </a:r>
          </a:p>
          <a:p>
            <a:r>
              <a:rPr lang="en-US" dirty="0"/>
              <a:t>Is the research strategy well-reasoned and supported? Does it employ appropriate methods and analyses?</a:t>
            </a:r>
          </a:p>
          <a:p>
            <a:r>
              <a:rPr lang="en-US" dirty="0"/>
              <a:t>Will the Aims address the hypothesis?</a:t>
            </a:r>
          </a:p>
          <a:p>
            <a:r>
              <a:rPr lang="en-US" dirty="0"/>
              <a:t>Are expected results, alternative results, and potential pitfalls addressed?</a:t>
            </a:r>
          </a:p>
          <a:p>
            <a:pPr marL="0" indent="0">
              <a:buNone/>
            </a:pPr>
            <a:endParaRPr lang="en-US" dirty="0"/>
          </a:p>
        </p:txBody>
      </p:sp>
      <p:sp>
        <p:nvSpPr>
          <p:cNvPr id="5" name="Text Placeholder 4"/>
          <p:cNvSpPr>
            <a:spLocks noGrp="1"/>
          </p:cNvSpPr>
          <p:nvPr>
            <p:ph type="body" sz="quarter" idx="3"/>
          </p:nvPr>
        </p:nvSpPr>
        <p:spPr>
          <a:xfrm>
            <a:off x="4635500" y="1106488"/>
            <a:ext cx="4041775" cy="639762"/>
          </a:xfrm>
        </p:spPr>
        <p:txBody>
          <a:bodyPr/>
          <a:lstStyle/>
          <a:p>
            <a:r>
              <a:rPr lang="en-US" dirty="0"/>
              <a:t>What They Look For</a:t>
            </a:r>
          </a:p>
        </p:txBody>
      </p:sp>
      <p:sp>
        <p:nvSpPr>
          <p:cNvPr id="6" name="Content Placeholder 5"/>
          <p:cNvSpPr>
            <a:spLocks noGrp="1"/>
          </p:cNvSpPr>
          <p:nvPr>
            <p:ph sz="quarter" idx="4"/>
          </p:nvPr>
        </p:nvSpPr>
        <p:spPr>
          <a:xfrm>
            <a:off x="4635500" y="1746250"/>
            <a:ext cx="4041775" cy="3951288"/>
          </a:xfrm>
        </p:spPr>
        <p:txBody>
          <a:bodyPr>
            <a:noAutofit/>
          </a:bodyPr>
          <a:lstStyle/>
          <a:p>
            <a:r>
              <a:rPr lang="en-US" sz="1800" dirty="0"/>
              <a:t>Do the what and why make sense?</a:t>
            </a:r>
          </a:p>
          <a:p>
            <a:r>
              <a:rPr lang="en-US" sz="1800" dirty="0"/>
              <a:t>Can the work be accomplished in the project period with the resources? </a:t>
            </a:r>
          </a:p>
          <a:p>
            <a:r>
              <a:rPr lang="en-US" sz="1800" dirty="0"/>
              <a:t>Do the Aims/</a:t>
            </a:r>
            <a:r>
              <a:rPr lang="en-US" sz="1800" dirty="0" err="1"/>
              <a:t>Subaims</a:t>
            </a:r>
            <a:r>
              <a:rPr lang="en-US" sz="1800" dirty="0"/>
              <a:t> directly address the hypothesis/sub-hypothesis? Will they yield convincing data?</a:t>
            </a:r>
          </a:p>
          <a:p>
            <a:r>
              <a:rPr lang="en-US" sz="1800" dirty="0"/>
              <a:t>Is/are the PI(s) considering limitations, important experimental variables, or the possibility of alternative results in the research approach?</a:t>
            </a:r>
          </a:p>
          <a:p>
            <a:pPr marL="0" indent="0">
              <a:buNone/>
            </a:pPr>
            <a:endParaRPr lang="en-US" sz="1800" dirty="0"/>
          </a:p>
        </p:txBody>
      </p:sp>
    </p:spTree>
    <p:extLst>
      <p:ext uri="{BB962C8B-B14F-4D97-AF65-F5344CB8AC3E}">
        <p14:creationId xmlns:p14="http://schemas.microsoft.com/office/powerpoint/2010/main" val="315075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Approach</a:t>
            </a:r>
          </a:p>
        </p:txBody>
      </p:sp>
      <p:sp>
        <p:nvSpPr>
          <p:cNvPr id="6" name="Content Placeholder 5"/>
          <p:cNvSpPr>
            <a:spLocks noGrp="1"/>
          </p:cNvSpPr>
          <p:nvPr>
            <p:ph idx="1"/>
          </p:nvPr>
        </p:nvSpPr>
        <p:spPr>
          <a:xfrm>
            <a:off x="523188" y="1205688"/>
            <a:ext cx="8229600" cy="4525963"/>
          </a:xfrm>
        </p:spPr>
        <p:txBody>
          <a:bodyPr>
            <a:noAutofit/>
          </a:bodyPr>
          <a:lstStyle/>
          <a:p>
            <a:pPr>
              <a:buFont typeface="Wingdings" panose="05000000000000000000" pitchFamily="2" charset="2"/>
              <a:buChar char="Ø"/>
            </a:pPr>
            <a:r>
              <a:rPr lang="en-US" dirty="0"/>
              <a:t>Communicate well. Don’t assume what they know.</a:t>
            </a:r>
          </a:p>
          <a:p>
            <a:pPr>
              <a:buFont typeface="Wingdings" panose="05000000000000000000" pitchFamily="2" charset="2"/>
              <a:buChar char="Ø"/>
            </a:pPr>
            <a:r>
              <a:rPr lang="en-US" dirty="0"/>
              <a:t>Provide sufficient premise –  pilot data (take a critical approach to how you interpret it) and/or support from the literature (don’t neglect contradictory papers)</a:t>
            </a:r>
          </a:p>
          <a:p>
            <a:pPr>
              <a:buFont typeface="Wingdings" panose="05000000000000000000" pitchFamily="2" charset="2"/>
              <a:buChar char="Ø"/>
            </a:pPr>
            <a:r>
              <a:rPr lang="en-US" dirty="0"/>
              <a:t>Realistic timelines –  Avoid being overly ambitious.</a:t>
            </a:r>
          </a:p>
          <a:p>
            <a:pPr>
              <a:buFont typeface="Wingdings" panose="05000000000000000000" pitchFamily="2" charset="2"/>
              <a:buChar char="Ø"/>
            </a:pPr>
            <a:r>
              <a:rPr lang="en-US" dirty="0"/>
              <a:t>Address the hypothesis directly. Focused and deep.</a:t>
            </a:r>
          </a:p>
          <a:p>
            <a:pPr>
              <a:buFont typeface="Wingdings" panose="05000000000000000000" pitchFamily="2" charset="2"/>
              <a:buChar char="Ø"/>
            </a:pPr>
            <a:r>
              <a:rPr lang="en-US" dirty="0"/>
              <a:t>Address limitations and the possibility of unanticipated results head on.</a:t>
            </a:r>
          </a:p>
          <a:p>
            <a:pPr>
              <a:buFont typeface="Wingdings" panose="05000000000000000000" pitchFamily="2" charset="2"/>
              <a:buChar char="Ø"/>
            </a:pPr>
            <a:r>
              <a:rPr lang="en-US" dirty="0"/>
              <a:t> Get input from collaborators.</a:t>
            </a:r>
          </a:p>
        </p:txBody>
      </p:sp>
    </p:spTree>
    <p:extLst>
      <p:ext uri="{BB962C8B-B14F-4D97-AF65-F5344CB8AC3E}">
        <p14:creationId xmlns:p14="http://schemas.microsoft.com/office/powerpoint/2010/main" val="2461623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201032"/>
            <a:ext cx="7297153" cy="697832"/>
          </a:xfrm>
        </p:spPr>
        <p:txBody>
          <a:bodyPr>
            <a:noAutofit/>
          </a:bodyPr>
          <a:lstStyle/>
          <a:p>
            <a:pPr algn="ctr"/>
            <a:r>
              <a:rPr lang="en-US" sz="4000" b="1" dirty="0"/>
              <a:t>Scientific Rigor</a:t>
            </a:r>
          </a:p>
        </p:txBody>
      </p:sp>
      <p:sp>
        <p:nvSpPr>
          <p:cNvPr id="3" name="Content Placeholder 2"/>
          <p:cNvSpPr>
            <a:spLocks noGrp="1"/>
          </p:cNvSpPr>
          <p:nvPr>
            <p:ph idx="1"/>
          </p:nvPr>
        </p:nvSpPr>
        <p:spPr>
          <a:xfrm>
            <a:off x="464850" y="1207699"/>
            <a:ext cx="8107107" cy="5098212"/>
          </a:xfrm>
        </p:spPr>
        <p:txBody>
          <a:bodyPr>
            <a:normAutofit fontScale="85000" lnSpcReduction="20000"/>
          </a:bodyPr>
          <a:lstStyle/>
          <a:p>
            <a:pPr marL="0" indent="0">
              <a:spcBef>
                <a:spcPts val="0"/>
              </a:spcBef>
              <a:buClr>
                <a:schemeClr val="tx1"/>
              </a:buClr>
              <a:buNone/>
            </a:pPr>
            <a:r>
              <a:rPr lang="en-US" sz="2400" b="1" dirty="0">
                <a:latin typeface="Arial" panose="020B0604020202020204" pitchFamily="34" charset="0"/>
                <a:cs typeface="Arial" panose="020B0604020202020204" pitchFamily="34" charset="0"/>
              </a:rPr>
              <a:t>GOAL: </a:t>
            </a:r>
            <a:r>
              <a:rPr lang="en-US" sz="2400" dirty="0">
                <a:latin typeface="Arial" panose="020B0604020202020204" pitchFamily="34" charset="0"/>
                <a:cs typeface="Arial" panose="020B0604020202020204" pitchFamily="34" charset="0"/>
              </a:rPr>
              <a:t>Ensure a strict application of scientific method that supports robust and unbiased design, analysis, interpretation, and reporting of results, and sufficient information for the study to be assessed and reproduced.  Give careful consideration to the methods and issues that matter in your field.</a:t>
            </a:r>
          </a:p>
          <a:p>
            <a:pPr marL="0" indent="0">
              <a:spcBef>
                <a:spcPts val="0"/>
              </a:spcBef>
              <a:buClr>
                <a:schemeClr val="tx1"/>
              </a:buClr>
              <a:buNone/>
            </a:pPr>
            <a:endParaRPr lang="en-US" sz="1050" dirty="0"/>
          </a:p>
          <a:p>
            <a:pPr>
              <a:spcBef>
                <a:spcPts val="0"/>
              </a:spcBef>
              <a:buClr>
                <a:schemeClr val="tx1"/>
              </a:buClr>
            </a:pPr>
            <a:r>
              <a:rPr lang="en-US" sz="2400" dirty="0">
                <a:latin typeface="Arial" panose="020B0604020202020204" pitchFamily="34" charset="0"/>
                <a:cs typeface="Arial" panose="020B0604020202020204" pitchFamily="34" charset="0"/>
              </a:rPr>
              <a:t>Pertains to the </a:t>
            </a:r>
            <a:r>
              <a:rPr lang="en-US" sz="2400" b="1" dirty="0">
                <a:latin typeface="Arial" panose="020B0604020202020204" pitchFamily="34" charset="0"/>
                <a:cs typeface="Arial" panose="020B0604020202020204" pitchFamily="34" charset="0"/>
              </a:rPr>
              <a:t>proposed research</a:t>
            </a:r>
          </a:p>
          <a:p>
            <a:pPr>
              <a:spcBef>
                <a:spcPts val="0"/>
              </a:spcBef>
              <a:buClr>
                <a:schemeClr val="tx1"/>
              </a:buClr>
            </a:pPr>
            <a:r>
              <a:rPr lang="en-US" sz="2400" dirty="0">
                <a:latin typeface="Arial" panose="020B0604020202020204" pitchFamily="34" charset="0"/>
                <a:cs typeface="Arial" panose="020B0604020202020204" pitchFamily="34" charset="0"/>
              </a:rPr>
              <a:t>Address under </a:t>
            </a:r>
            <a:r>
              <a:rPr lang="en-US" sz="2400" b="1" dirty="0">
                <a:latin typeface="Arial" panose="020B0604020202020204" pitchFamily="34" charset="0"/>
                <a:cs typeface="Arial" panose="020B0604020202020204" pitchFamily="34" charset="0"/>
              </a:rPr>
              <a:t>Approach</a:t>
            </a:r>
            <a:r>
              <a:rPr lang="en-US" sz="2400" dirty="0">
                <a:latin typeface="Arial" panose="020B0604020202020204" pitchFamily="34" charset="0"/>
                <a:cs typeface="Arial" panose="020B0604020202020204" pitchFamily="34" charset="0"/>
              </a:rPr>
              <a:t> </a:t>
            </a:r>
          </a:p>
          <a:p>
            <a:pPr>
              <a:spcBef>
                <a:spcPts val="0"/>
              </a:spcBef>
              <a:buClr>
                <a:schemeClr val="tx1"/>
              </a:buClr>
            </a:pPr>
            <a:r>
              <a:rPr lang="en-US" sz="2400" dirty="0">
                <a:latin typeface="Arial" panose="020B0604020202020204" pitchFamily="34" charset="0"/>
                <a:cs typeface="Arial" panose="020B0604020202020204" pitchFamily="34" charset="0"/>
              </a:rPr>
              <a:t>Possible considerations, if appropriate for the scientific field and research question, include plans for:</a:t>
            </a:r>
          </a:p>
          <a:p>
            <a:pPr lvl="1">
              <a:spcBef>
                <a:spcPts val="0"/>
              </a:spcBef>
              <a:buFont typeface="Georgia" panose="02040502050405020303" pitchFamily="18" charset="0"/>
              <a:buChar char="▫"/>
            </a:pPr>
            <a:r>
              <a:rPr lang="en-US" sz="2100" dirty="0">
                <a:solidFill>
                  <a:schemeClr val="tx2"/>
                </a:solidFill>
                <a:latin typeface="Arial" panose="020B0604020202020204" pitchFamily="34" charset="0"/>
                <a:cs typeface="Arial" panose="020B0604020202020204" pitchFamily="34" charset="0"/>
              </a:rPr>
              <a:t>determining group sizes</a:t>
            </a:r>
          </a:p>
          <a:p>
            <a:pPr lvl="1">
              <a:spcBef>
                <a:spcPts val="0"/>
              </a:spcBef>
              <a:buFont typeface="Georgia" panose="02040502050405020303" pitchFamily="18" charset="0"/>
              <a:buChar char="▫"/>
            </a:pPr>
            <a:r>
              <a:rPr lang="en-US" sz="2100" dirty="0">
                <a:solidFill>
                  <a:schemeClr val="tx2"/>
                </a:solidFill>
                <a:latin typeface="Arial" panose="020B0604020202020204" pitchFamily="34" charset="0"/>
                <a:cs typeface="Arial" panose="020B0604020202020204" pitchFamily="34" charset="0"/>
              </a:rPr>
              <a:t>analyzing anticipated results</a:t>
            </a:r>
          </a:p>
          <a:p>
            <a:pPr lvl="1">
              <a:spcBef>
                <a:spcPts val="0"/>
              </a:spcBef>
              <a:buFont typeface="Georgia" panose="02040502050405020303" pitchFamily="18" charset="0"/>
              <a:buChar char="▫"/>
            </a:pPr>
            <a:r>
              <a:rPr lang="en-US" sz="2100" dirty="0">
                <a:solidFill>
                  <a:schemeClr val="tx2"/>
                </a:solidFill>
                <a:latin typeface="Arial" panose="020B0604020202020204" pitchFamily="34" charset="0"/>
                <a:cs typeface="Arial" panose="020B0604020202020204" pitchFamily="34" charset="0"/>
              </a:rPr>
              <a:t>reducing bias</a:t>
            </a:r>
          </a:p>
          <a:p>
            <a:pPr lvl="1">
              <a:spcBef>
                <a:spcPts val="0"/>
              </a:spcBef>
              <a:buFont typeface="Georgia" panose="02040502050405020303" pitchFamily="18" charset="0"/>
              <a:buChar char="▫"/>
            </a:pPr>
            <a:r>
              <a:rPr lang="en-US" sz="2100" dirty="0">
                <a:solidFill>
                  <a:schemeClr val="tx2"/>
                </a:solidFill>
                <a:latin typeface="Arial" panose="020B0604020202020204" pitchFamily="34" charset="0"/>
                <a:cs typeface="Arial" panose="020B0604020202020204" pitchFamily="34" charset="0"/>
              </a:rPr>
              <a:t>ensuring independent and blinded measurements</a:t>
            </a:r>
          </a:p>
          <a:p>
            <a:pPr lvl="1">
              <a:spcBef>
                <a:spcPts val="0"/>
              </a:spcBef>
              <a:buFont typeface="Georgia" panose="02040502050405020303" pitchFamily="18" charset="0"/>
              <a:buChar char="▫"/>
            </a:pPr>
            <a:r>
              <a:rPr lang="en-US" sz="2100" dirty="0">
                <a:solidFill>
                  <a:schemeClr val="tx2"/>
                </a:solidFill>
                <a:latin typeface="Arial" panose="020B0604020202020204" pitchFamily="34" charset="0"/>
                <a:cs typeface="Arial" panose="020B0604020202020204" pitchFamily="34" charset="0"/>
              </a:rPr>
              <a:t>improving precision and reducing variability</a:t>
            </a:r>
          </a:p>
          <a:p>
            <a:pPr lvl="1">
              <a:spcBef>
                <a:spcPts val="0"/>
              </a:spcBef>
              <a:buFont typeface="Georgia" panose="02040502050405020303" pitchFamily="18" charset="0"/>
              <a:buChar char="▫"/>
            </a:pPr>
            <a:r>
              <a:rPr lang="en-US" sz="2100" dirty="0">
                <a:solidFill>
                  <a:schemeClr val="tx2"/>
                </a:solidFill>
                <a:latin typeface="Arial" panose="020B0604020202020204" pitchFamily="34" charset="0"/>
                <a:cs typeface="Arial" panose="020B0604020202020204" pitchFamily="34" charset="0"/>
              </a:rPr>
              <a:t>including or excluding research subjects</a:t>
            </a:r>
          </a:p>
          <a:p>
            <a:pPr lvl="1">
              <a:spcBef>
                <a:spcPts val="0"/>
              </a:spcBef>
              <a:buFont typeface="Georgia" panose="02040502050405020303" pitchFamily="18" charset="0"/>
              <a:buChar char="▫"/>
            </a:pPr>
            <a:r>
              <a:rPr lang="en-US" sz="2100" dirty="0">
                <a:solidFill>
                  <a:schemeClr val="tx2"/>
                </a:solidFill>
                <a:latin typeface="Arial" panose="020B0604020202020204" pitchFamily="34" charset="0"/>
                <a:cs typeface="Arial" panose="020B0604020202020204" pitchFamily="34" charset="0"/>
              </a:rPr>
              <a:t>managing missing data</a:t>
            </a:r>
          </a:p>
          <a:p>
            <a:pPr lvl="1">
              <a:spcBef>
                <a:spcPts val="0"/>
              </a:spcBef>
            </a:pPr>
            <a:endParaRPr lang="en-US" dirty="0"/>
          </a:p>
          <a:p>
            <a:pPr lvl="1">
              <a:spcBef>
                <a:spcPts val="0"/>
              </a:spcBef>
            </a:pPr>
            <a:r>
              <a:rPr lang="en-US" sz="2100" dirty="0"/>
              <a:t>Addition to review criteria (Approach): </a:t>
            </a:r>
            <a:r>
              <a:rPr lang="en-US" sz="2100" dirty="0">
                <a:solidFill>
                  <a:srgbClr val="0000FF"/>
                </a:solidFill>
              </a:rPr>
              <a:t>Are there “strategies to ensure a robust and unbiased approach, as appropriate for the work proposed?”</a:t>
            </a:r>
          </a:p>
          <a:p>
            <a:pPr lvl="1">
              <a:spcBef>
                <a:spcPts val="0"/>
              </a:spcBef>
              <a:buFont typeface="Georgia" panose="02040502050405020303" pitchFamily="18" charset="0"/>
              <a:buChar char="▫"/>
            </a:pPr>
            <a:endParaRPr lang="en-US" dirty="0">
              <a:solidFill>
                <a:srgbClr val="5E913B"/>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2141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r>
              <a:rPr lang="en-US" b="1" dirty="0"/>
              <a:t>Understanding Elephants</a:t>
            </a:r>
          </a:p>
        </p:txBody>
      </p:sp>
      <p:sp>
        <p:nvSpPr>
          <p:cNvPr id="6" name="Content Placeholder 5"/>
          <p:cNvSpPr>
            <a:spLocks noGrp="1"/>
          </p:cNvSpPr>
          <p:nvPr>
            <p:ph idx="1"/>
          </p:nvPr>
        </p:nvSpPr>
        <p:spPr/>
        <p:txBody>
          <a:bodyPr>
            <a:normAutofit fontScale="92500" lnSpcReduction="10000"/>
          </a:bodyPr>
          <a:lstStyle/>
          <a:p>
            <a:r>
              <a:rPr lang="en-US" dirty="0"/>
              <a:t>Sometimes you need a multidisciplinary </a:t>
            </a:r>
          </a:p>
          <a:p>
            <a:pPr marL="0" indent="0">
              <a:buNone/>
            </a:pPr>
            <a:r>
              <a:rPr lang="en-US" dirty="0"/>
              <a:t>     team of zoologists</a:t>
            </a:r>
          </a:p>
          <a:p>
            <a:pPr lvl="1"/>
            <a:r>
              <a:rPr lang="en-US" dirty="0"/>
              <a:t>How do I prepare my strongest submission?</a:t>
            </a:r>
          </a:p>
          <a:p>
            <a:pPr lvl="1"/>
            <a:r>
              <a:rPr lang="en-US" dirty="0"/>
              <a:t>How should I move forward following my grant’s review?</a:t>
            </a:r>
          </a:p>
          <a:p>
            <a:pPr lvl="1"/>
            <a:r>
              <a:rPr lang="en-US" dirty="0"/>
              <a:t>Now that my project has been funded, what’s next?</a:t>
            </a:r>
          </a:p>
          <a:p>
            <a:r>
              <a:rPr lang="en-US" dirty="0"/>
              <a:t>Sometimes you need to consult a </a:t>
            </a:r>
            <a:r>
              <a:rPr lang="en-US" dirty="0" err="1"/>
              <a:t>pachydermologist</a:t>
            </a:r>
            <a:endParaRPr lang="en-US" dirty="0"/>
          </a:p>
          <a:p>
            <a:pPr lvl="1"/>
            <a:r>
              <a:rPr lang="en-US" dirty="0"/>
              <a:t>What opportunities are available to me at NIH?</a:t>
            </a:r>
          </a:p>
          <a:p>
            <a:pPr lvl="1"/>
            <a:r>
              <a:rPr lang="en-US" dirty="0"/>
              <a:t>What is NIDDK Program looking for in a project?</a:t>
            </a:r>
          </a:p>
          <a:p>
            <a:pPr lvl="1"/>
            <a:r>
              <a:rPr lang="en-US" dirty="0"/>
              <a:t>What is the current policy at NIDDK?  </a:t>
            </a:r>
          </a:p>
          <a:p>
            <a:pPr lvl="1"/>
            <a:r>
              <a:rPr lang="en-US" dirty="0"/>
              <a:t>Is it different at another NIH Institute? – African vs. Asian specialists.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3069" y="1274445"/>
            <a:ext cx="2193731" cy="1360170"/>
          </a:xfrm>
          <a:prstGeom prst="rect">
            <a:avLst/>
          </a:prstGeom>
        </p:spPr>
      </p:pic>
    </p:spTree>
    <p:extLst>
      <p:ext uri="{BB962C8B-B14F-4D97-AF65-F5344CB8AC3E}">
        <p14:creationId xmlns:p14="http://schemas.microsoft.com/office/powerpoint/2010/main" val="37861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Sex As a Biological Variable</a:t>
            </a:r>
          </a:p>
        </p:txBody>
      </p:sp>
      <p:sp>
        <p:nvSpPr>
          <p:cNvPr id="3" name="Content Placeholder 2"/>
          <p:cNvSpPr>
            <a:spLocks noGrp="1"/>
          </p:cNvSpPr>
          <p:nvPr>
            <p:ph idx="1"/>
          </p:nvPr>
        </p:nvSpPr>
        <p:spPr>
          <a:xfrm>
            <a:off x="266700" y="1239328"/>
            <a:ext cx="8610600" cy="4876800"/>
          </a:xfrm>
        </p:spPr>
        <p:txBody>
          <a:bodyPr>
            <a:normAutofit fontScale="32500" lnSpcReduction="20000"/>
          </a:bodyPr>
          <a:lstStyle/>
          <a:p>
            <a:pPr marL="0" indent="0">
              <a:lnSpc>
                <a:spcPct val="120000"/>
              </a:lnSpc>
              <a:spcBef>
                <a:spcPts val="0"/>
              </a:spcBef>
              <a:buClr>
                <a:schemeClr val="tx1"/>
              </a:buClr>
              <a:buNone/>
            </a:pPr>
            <a:r>
              <a:rPr lang="en-US" sz="7200" dirty="0">
                <a:hlinkClick r:id=""/>
              </a:rPr>
              <a:t>Consideration of sex</a:t>
            </a:r>
            <a:r>
              <a:rPr lang="en-US" sz="7200" dirty="0"/>
              <a:t>, included under the umbrella of “Relevant Biological Variables”, is required in all studies involving human subjects or vertebrate animals.</a:t>
            </a:r>
          </a:p>
          <a:p>
            <a:pPr marL="0" indent="0">
              <a:lnSpc>
                <a:spcPct val="120000"/>
              </a:lnSpc>
              <a:spcBef>
                <a:spcPts val="0"/>
              </a:spcBef>
              <a:buClr>
                <a:schemeClr val="tx1"/>
              </a:buClr>
              <a:buNone/>
            </a:pPr>
            <a:endParaRPr lang="en-US" sz="5400" dirty="0"/>
          </a:p>
          <a:p>
            <a:pPr marL="0" indent="0">
              <a:lnSpc>
                <a:spcPct val="120000"/>
              </a:lnSpc>
              <a:spcBef>
                <a:spcPts val="0"/>
              </a:spcBef>
              <a:buClr>
                <a:schemeClr val="tx1"/>
              </a:buClr>
              <a:buNone/>
            </a:pPr>
            <a:r>
              <a:rPr lang="en-US" sz="7350" dirty="0"/>
              <a:t>NIH expectations:</a:t>
            </a:r>
          </a:p>
          <a:p>
            <a:pPr>
              <a:lnSpc>
                <a:spcPct val="120000"/>
              </a:lnSpc>
              <a:spcBef>
                <a:spcPts val="0"/>
              </a:spcBef>
              <a:buClr>
                <a:schemeClr val="tx1"/>
              </a:buClr>
            </a:pPr>
            <a:r>
              <a:rPr lang="en-US" sz="7350" dirty="0"/>
              <a:t>As part of the Consideration of Relevant Biological Variables, applicants must provide adequate plans to address sex as a biological variable (for studies involving vertebrate animals or human subjects).  </a:t>
            </a:r>
          </a:p>
          <a:p>
            <a:pPr>
              <a:lnSpc>
                <a:spcPct val="120000"/>
              </a:lnSpc>
              <a:spcBef>
                <a:spcPts val="0"/>
              </a:spcBef>
              <a:buClr>
                <a:schemeClr val="tx1"/>
              </a:buClr>
            </a:pPr>
            <a:r>
              <a:rPr lang="en-US" sz="7350" dirty="0">
                <a:solidFill>
                  <a:srgbClr val="0000FF"/>
                </a:solidFill>
              </a:rPr>
              <a:t>If the study involves only one sex, is this justified scientifically?</a:t>
            </a:r>
          </a:p>
          <a:p>
            <a:pPr lvl="1">
              <a:lnSpc>
                <a:spcPct val="120000"/>
              </a:lnSpc>
              <a:spcBef>
                <a:spcPts val="0"/>
              </a:spcBef>
              <a:buClr>
                <a:schemeClr val="tx1"/>
              </a:buClr>
            </a:pPr>
            <a:r>
              <a:rPr lang="en-US" sz="7350" dirty="0">
                <a:solidFill>
                  <a:srgbClr val="0070C0"/>
                </a:solidFill>
              </a:rPr>
              <a:t>Reviewers will assess within the context of the research question and current scientific knowledge (Approach).</a:t>
            </a:r>
          </a:p>
          <a:p>
            <a:endParaRPr lang="en-US" dirty="0"/>
          </a:p>
        </p:txBody>
      </p:sp>
    </p:spTree>
    <p:extLst>
      <p:ext uri="{BB962C8B-B14F-4D97-AF65-F5344CB8AC3E}">
        <p14:creationId xmlns:p14="http://schemas.microsoft.com/office/powerpoint/2010/main" val="346925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Environment</a:t>
            </a:r>
          </a:p>
        </p:txBody>
      </p:sp>
      <p:sp>
        <p:nvSpPr>
          <p:cNvPr id="3" name="Text Placeholder 2"/>
          <p:cNvSpPr>
            <a:spLocks noGrp="1"/>
          </p:cNvSpPr>
          <p:nvPr>
            <p:ph type="body" idx="1"/>
          </p:nvPr>
        </p:nvSpPr>
        <p:spPr/>
        <p:txBody>
          <a:bodyPr/>
          <a:lstStyle/>
          <a:p>
            <a:r>
              <a:rPr lang="en-US" dirty="0"/>
              <a:t>Charge to Reviewers</a:t>
            </a:r>
          </a:p>
        </p:txBody>
      </p:sp>
      <p:sp>
        <p:nvSpPr>
          <p:cNvPr id="4" name="Content Placeholder 3"/>
          <p:cNvSpPr>
            <a:spLocks noGrp="1"/>
          </p:cNvSpPr>
          <p:nvPr>
            <p:ph sz="half" idx="2"/>
          </p:nvPr>
        </p:nvSpPr>
        <p:spPr/>
        <p:txBody>
          <a:bodyPr/>
          <a:lstStyle/>
          <a:p>
            <a:r>
              <a:rPr lang="en-US" dirty="0"/>
              <a:t>Assess the appropriateness of the resources, facilities and needs, and equipment  for the particular project.</a:t>
            </a:r>
          </a:p>
          <a:p>
            <a:r>
              <a:rPr lang="en-US" dirty="0"/>
              <a:t>Could also incorporate intellectual resources in the environment.</a:t>
            </a:r>
          </a:p>
        </p:txBody>
      </p:sp>
      <p:sp>
        <p:nvSpPr>
          <p:cNvPr id="5" name="Text Placeholder 4"/>
          <p:cNvSpPr>
            <a:spLocks noGrp="1"/>
          </p:cNvSpPr>
          <p:nvPr>
            <p:ph type="body" sz="quarter" idx="3"/>
          </p:nvPr>
        </p:nvSpPr>
        <p:spPr/>
        <p:txBody>
          <a:bodyPr/>
          <a:lstStyle/>
          <a:p>
            <a:r>
              <a:rPr lang="en-US" dirty="0"/>
              <a:t>What they Look For</a:t>
            </a:r>
          </a:p>
        </p:txBody>
      </p:sp>
      <p:sp>
        <p:nvSpPr>
          <p:cNvPr id="6" name="Content Placeholder 5"/>
          <p:cNvSpPr>
            <a:spLocks noGrp="1"/>
          </p:cNvSpPr>
          <p:nvPr>
            <p:ph sz="quarter" idx="4"/>
          </p:nvPr>
        </p:nvSpPr>
        <p:spPr/>
        <p:txBody>
          <a:bodyPr/>
          <a:lstStyle/>
          <a:p>
            <a:r>
              <a:rPr lang="en-US" dirty="0"/>
              <a:t>Are experts with intellectual and technical expertise readily available?</a:t>
            </a:r>
          </a:p>
          <a:p>
            <a:r>
              <a:rPr lang="en-US" dirty="0"/>
              <a:t>Are the resources available?</a:t>
            </a:r>
          </a:p>
          <a:p>
            <a:r>
              <a:rPr lang="en-US" dirty="0"/>
              <a:t>Institutional commitment to New PIs and ESIs.</a:t>
            </a:r>
          </a:p>
          <a:p>
            <a:pPr>
              <a:buFont typeface="Wingdings" panose="05000000000000000000" pitchFamily="2" charset="2"/>
              <a:buChar char="Ø"/>
            </a:pPr>
            <a:r>
              <a:rPr lang="en-US" dirty="0"/>
              <a:t>This includes Core facilities</a:t>
            </a:r>
          </a:p>
        </p:txBody>
      </p:sp>
    </p:spTree>
    <p:extLst>
      <p:ext uri="{BB962C8B-B14F-4D97-AF65-F5344CB8AC3E}">
        <p14:creationId xmlns:p14="http://schemas.microsoft.com/office/powerpoint/2010/main" val="2617466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Competitive Renewal Applications</a:t>
            </a:r>
          </a:p>
        </p:txBody>
      </p:sp>
      <p:sp>
        <p:nvSpPr>
          <p:cNvPr id="6" name="Subtitle 4"/>
          <p:cNvSpPr txBox="1">
            <a:spLocks/>
          </p:cNvSpPr>
          <p:nvPr/>
        </p:nvSpPr>
        <p:spPr bwMode="auto">
          <a:xfrm>
            <a:off x="304800" y="2895600"/>
            <a:ext cx="84582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accent1"/>
                </a:solidFill>
                <a:latin typeface="+mn-lt"/>
                <a:ea typeface="+mn-ea"/>
                <a:cs typeface="+mn-cs"/>
              </a:defRPr>
            </a:lvl1pPr>
            <a:lvl2pPr marL="457200" indent="0" algn="ctr" rtl="0" eaLnBrk="0" fontAlgn="base" hangingPunct="0">
              <a:spcBef>
                <a:spcPct val="20000"/>
              </a:spcBef>
              <a:spcAft>
                <a:spcPct val="0"/>
              </a:spcAft>
              <a:buNone/>
              <a:defRPr sz="2800">
                <a:solidFill>
                  <a:schemeClr val="accent1"/>
                </a:solidFill>
                <a:latin typeface="+mn-lt"/>
                <a:ea typeface="+mn-ea"/>
              </a:defRPr>
            </a:lvl2pPr>
            <a:lvl3pPr marL="914400" indent="0" algn="ctr" rtl="0" eaLnBrk="0" fontAlgn="base" hangingPunct="0">
              <a:spcBef>
                <a:spcPct val="20000"/>
              </a:spcBef>
              <a:spcAft>
                <a:spcPct val="0"/>
              </a:spcAft>
              <a:buNone/>
              <a:defRPr sz="2400">
                <a:solidFill>
                  <a:schemeClr val="accent1"/>
                </a:solidFill>
                <a:latin typeface="+mn-lt"/>
                <a:ea typeface="+mn-ea"/>
              </a:defRPr>
            </a:lvl3pPr>
            <a:lvl4pPr marL="1371600" indent="0" algn="ctr" rtl="0" eaLnBrk="0" fontAlgn="base" hangingPunct="0">
              <a:spcBef>
                <a:spcPct val="20000"/>
              </a:spcBef>
              <a:spcAft>
                <a:spcPct val="0"/>
              </a:spcAft>
              <a:buNone/>
              <a:defRPr sz="2000">
                <a:solidFill>
                  <a:schemeClr val="accent1"/>
                </a:solidFill>
                <a:latin typeface="+mn-lt"/>
                <a:ea typeface="+mn-ea"/>
              </a:defRPr>
            </a:lvl4pPr>
            <a:lvl5pPr marL="1828800" indent="0" algn="ctr" rtl="0" eaLnBrk="0" fontAlgn="base" hangingPunct="0">
              <a:spcBef>
                <a:spcPct val="20000"/>
              </a:spcBef>
              <a:spcAft>
                <a:spcPct val="0"/>
              </a:spcAft>
              <a:buNone/>
              <a:defRPr sz="2000">
                <a:solidFill>
                  <a:schemeClr val="accent1"/>
                </a:solidFill>
                <a:latin typeface="+mn-lt"/>
                <a:ea typeface="+mn-ea"/>
              </a:defRPr>
            </a:lvl5pPr>
            <a:lvl6pPr marL="2286000" indent="0" algn="ctr" rtl="0" fontAlgn="base">
              <a:spcBef>
                <a:spcPct val="20000"/>
              </a:spcBef>
              <a:spcAft>
                <a:spcPct val="0"/>
              </a:spcAft>
              <a:buNone/>
              <a:defRPr sz="2000">
                <a:solidFill>
                  <a:schemeClr val="accent1"/>
                </a:solidFill>
                <a:latin typeface="+mn-lt"/>
                <a:ea typeface="+mn-ea"/>
              </a:defRPr>
            </a:lvl6pPr>
            <a:lvl7pPr marL="2743200" indent="0" algn="ctr" rtl="0" fontAlgn="base">
              <a:spcBef>
                <a:spcPct val="20000"/>
              </a:spcBef>
              <a:spcAft>
                <a:spcPct val="0"/>
              </a:spcAft>
              <a:buNone/>
              <a:defRPr sz="2000">
                <a:solidFill>
                  <a:schemeClr val="accent1"/>
                </a:solidFill>
                <a:latin typeface="+mn-lt"/>
                <a:ea typeface="+mn-ea"/>
              </a:defRPr>
            </a:lvl7pPr>
            <a:lvl8pPr marL="3200400" indent="0" algn="ctr" rtl="0" fontAlgn="base">
              <a:spcBef>
                <a:spcPct val="20000"/>
              </a:spcBef>
              <a:spcAft>
                <a:spcPct val="0"/>
              </a:spcAft>
              <a:buNone/>
              <a:defRPr sz="2000">
                <a:solidFill>
                  <a:schemeClr val="accent1"/>
                </a:solidFill>
                <a:latin typeface="+mn-lt"/>
                <a:ea typeface="+mn-ea"/>
              </a:defRPr>
            </a:lvl8pPr>
            <a:lvl9pPr marL="3657600" indent="0" algn="ctr" rtl="0" fontAlgn="base">
              <a:spcBef>
                <a:spcPct val="20000"/>
              </a:spcBef>
              <a:spcAft>
                <a:spcPct val="0"/>
              </a:spcAft>
              <a:buNone/>
              <a:defRPr sz="2000">
                <a:solidFill>
                  <a:schemeClr val="accent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ea typeface="ＭＳ Ｐゴシック"/>
                <a:cs typeface="+mn-cs"/>
              </a:rPr>
              <a:t>Were the aims completed? Is this documented (publications)? Is the research community familiar with the work? Is the work still interesting to the research field? Is it important? Does it contribute to a broad understanding of the field?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ea typeface="ＭＳ Ｐゴシック"/>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ea typeface="ＭＳ Ｐゴシック"/>
                <a:cs typeface="+mn-cs"/>
              </a:rPr>
              <a:t>	</a:t>
            </a:r>
          </a:p>
        </p:txBody>
      </p:sp>
      <p:sp>
        <p:nvSpPr>
          <p:cNvPr id="7" name="Rectangle 6"/>
          <p:cNvSpPr/>
          <p:nvPr/>
        </p:nvSpPr>
        <p:spPr>
          <a:xfrm>
            <a:off x="1219200" y="1454154"/>
            <a:ext cx="6400800" cy="830997"/>
          </a:xfrm>
          <a:prstGeom prst="rect">
            <a:avLst/>
          </a:prstGeom>
        </p:spPr>
        <p:txBody>
          <a:bodyPr wrap="square">
            <a:spAutoFit/>
          </a:bodyPr>
          <a:lstStyle/>
          <a:p>
            <a:pPr algn="ctr" eaLnBrk="0" fontAlgn="base" hangingPunct="0">
              <a:spcBef>
                <a:spcPct val="20000"/>
              </a:spcBef>
              <a:spcAft>
                <a:spcPct val="0"/>
              </a:spcAft>
            </a:pPr>
            <a:r>
              <a:rPr lang="en-US" sz="2400" b="1" kern="0" dirty="0">
                <a:solidFill>
                  <a:srgbClr val="000000"/>
                </a:solidFill>
                <a:ea typeface="ＭＳ Ｐゴシック"/>
              </a:rPr>
              <a:t>Competitive renewal (type 2) application is based on the “outflow” from the type 1 grant </a:t>
            </a:r>
          </a:p>
        </p:txBody>
      </p:sp>
    </p:spTree>
    <p:extLst>
      <p:ext uri="{BB962C8B-B14F-4D97-AF65-F5344CB8AC3E}">
        <p14:creationId xmlns:p14="http://schemas.microsoft.com/office/powerpoint/2010/main" val="64227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Additional Review Considerations</a:t>
            </a:r>
          </a:p>
        </p:txBody>
      </p:sp>
      <p:sp>
        <p:nvSpPr>
          <p:cNvPr id="3" name="Content Placeholder 2"/>
          <p:cNvSpPr>
            <a:spLocks noGrp="1"/>
          </p:cNvSpPr>
          <p:nvPr>
            <p:ph idx="1"/>
          </p:nvPr>
        </p:nvSpPr>
        <p:spPr/>
        <p:txBody>
          <a:bodyPr/>
          <a:lstStyle/>
          <a:p>
            <a:r>
              <a:rPr lang="en-US" dirty="0"/>
              <a:t>Applications from Foreign Organizations</a:t>
            </a:r>
          </a:p>
          <a:p>
            <a:r>
              <a:rPr lang="en-US" dirty="0"/>
              <a:t>Select Agent Research</a:t>
            </a:r>
          </a:p>
          <a:p>
            <a:r>
              <a:rPr lang="en-US" dirty="0"/>
              <a:t>Resource Sharing Plans</a:t>
            </a:r>
          </a:p>
          <a:p>
            <a:r>
              <a:rPr lang="en-US" dirty="0"/>
              <a:t>Budget and Period of Support</a:t>
            </a:r>
          </a:p>
          <a:p>
            <a:pPr lvl="1">
              <a:buFont typeface="Wingdings" panose="05000000000000000000" pitchFamily="2" charset="2"/>
              <a:buChar char="Ø"/>
            </a:pPr>
            <a:r>
              <a:rPr lang="en-US" dirty="0"/>
              <a:t>Appropriateness of requested budget: personnel and supplies</a:t>
            </a:r>
          </a:p>
          <a:p>
            <a:pPr lvl="1">
              <a:buFont typeface="Wingdings" panose="05000000000000000000" pitchFamily="2" charset="2"/>
              <a:buChar char="Ø"/>
            </a:pPr>
            <a:r>
              <a:rPr lang="en-US" dirty="0"/>
              <a:t>Potential overlap with other projects</a:t>
            </a:r>
          </a:p>
          <a:p>
            <a:r>
              <a:rPr lang="en-US" dirty="0"/>
              <a:t>Additional Comments to Applicant</a:t>
            </a:r>
          </a:p>
          <a:p>
            <a:pPr lvl="1">
              <a:buFont typeface="Wingdings" panose="05000000000000000000" pitchFamily="2" charset="2"/>
              <a:buChar char="Ø"/>
            </a:pPr>
            <a:r>
              <a:rPr lang="en-US" dirty="0"/>
              <a:t>Explicit reviewer guidance to applicants (optional)</a:t>
            </a:r>
          </a:p>
        </p:txBody>
      </p:sp>
    </p:spTree>
    <p:extLst>
      <p:ext uri="{BB962C8B-B14F-4D97-AF65-F5344CB8AC3E}">
        <p14:creationId xmlns:p14="http://schemas.microsoft.com/office/powerpoint/2010/main" val="954369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
          <p:cNvSpPr txBox="1">
            <a:spLocks/>
          </p:cNvSpPr>
          <p:nvPr/>
        </p:nvSpPr>
        <p:spPr>
          <a:xfrm>
            <a:off x="560983" y="1240158"/>
            <a:ext cx="7899662" cy="4685121"/>
          </a:xfrm>
          <a:prstGeom prst="rect">
            <a:avLst/>
          </a:prstGeom>
        </p:spPr>
        <p:txBody>
          <a:bodyPr vert="horz" lIns="68580" tIns="34290" rIns="68580" bIns="3429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5250" b="1" dirty="0">
                <a:latin typeface="Arial" panose="020B0604020202020204" pitchFamily="34" charset="0"/>
                <a:cs typeface="Arial" panose="020B0604020202020204" pitchFamily="34" charset="0"/>
              </a:rPr>
              <a:t>GOAL: </a:t>
            </a:r>
            <a:r>
              <a:rPr lang="en-US" sz="5250" dirty="0">
                <a:latin typeface="Arial" panose="020B0604020202020204" pitchFamily="34" charset="0"/>
                <a:cs typeface="Arial" panose="020B0604020202020204" pitchFamily="34" charset="0"/>
              </a:rPr>
              <a:t>Ensure processes are in place to identify and regularly validate key resources used in their research and avoid unreliable research as a result of misidentified or contaminated resources.</a:t>
            </a:r>
          </a:p>
          <a:p>
            <a:pPr marL="0" indent="0">
              <a:buNone/>
            </a:pPr>
            <a:endParaRPr lang="en-US" sz="5250" dirty="0">
              <a:latin typeface="Arial" panose="020B0604020202020204" pitchFamily="34" charset="0"/>
              <a:cs typeface="Arial" panose="020B0604020202020204" pitchFamily="34" charset="0"/>
            </a:endParaRPr>
          </a:p>
          <a:p>
            <a:r>
              <a:rPr lang="en-US" sz="5250" dirty="0">
                <a:latin typeface="Arial" panose="020B0604020202020204" pitchFamily="34" charset="0"/>
                <a:cs typeface="Arial" panose="020B0604020202020204" pitchFamily="34" charset="0"/>
              </a:rPr>
              <a:t>Researchers are expected to authenticate key biological and/or chemical resources used in their research, to ensure that the resources are genuine.</a:t>
            </a:r>
          </a:p>
          <a:p>
            <a:r>
              <a:rPr lang="en-US" sz="5250" dirty="0">
                <a:solidFill>
                  <a:prstClr val="black"/>
                </a:solidFill>
                <a:latin typeface="Arial" panose="020B0604020202020204" pitchFamily="34" charset="0"/>
                <a:cs typeface="Arial" panose="020B0604020202020204" pitchFamily="34" charset="0"/>
              </a:rPr>
              <a:t>New Additional Review Consideration </a:t>
            </a:r>
          </a:p>
          <a:p>
            <a:pPr lvl="1"/>
            <a:r>
              <a:rPr lang="en-US" sz="5250" dirty="0">
                <a:solidFill>
                  <a:srgbClr val="0070C0"/>
                </a:solidFill>
                <a:latin typeface="Arial" panose="020B0604020202020204" pitchFamily="34" charset="0"/>
                <a:cs typeface="Arial" panose="020B0604020202020204" pitchFamily="34" charset="0"/>
              </a:rPr>
              <a:t>Authentication of Key Biological and/or Chemical Resources:  For projects involving key biological and/or chemical resources, reviewers will comment on the brief plans proposed for identifying and ensuring the validity of those resources.</a:t>
            </a:r>
          </a:p>
          <a:p>
            <a:pPr marL="0" indent="0">
              <a:buNone/>
            </a:pPr>
            <a:endParaRPr lang="en-US" sz="2250" i="1" dirty="0"/>
          </a:p>
          <a:p>
            <a:pPr marL="0" indent="0">
              <a:buNone/>
            </a:pPr>
            <a:endParaRPr lang="en-US" sz="2250" b="1" i="1" dirty="0"/>
          </a:p>
          <a:p>
            <a:pPr marL="0" indent="0">
              <a:buNone/>
            </a:pPr>
            <a:endParaRPr lang="en-US" sz="3000" dirty="0">
              <a:solidFill>
                <a:prstClr val="black"/>
              </a:solidFill>
            </a:endParaRPr>
          </a:p>
        </p:txBody>
      </p:sp>
      <p:sp>
        <p:nvSpPr>
          <p:cNvPr id="7" name="Title 6"/>
          <p:cNvSpPr>
            <a:spLocks noGrp="1"/>
          </p:cNvSpPr>
          <p:nvPr>
            <p:ph type="title"/>
          </p:nvPr>
        </p:nvSpPr>
        <p:spPr/>
        <p:txBody>
          <a:bodyPr>
            <a:noAutofit/>
          </a:bodyPr>
          <a:lstStyle/>
          <a:p>
            <a:pPr algn="ctr"/>
            <a:r>
              <a:rPr lang="en-US" b="1" dirty="0"/>
              <a:t>Resource Authentication Attachment</a:t>
            </a:r>
            <a:br>
              <a:rPr lang="en-US" sz="2400" dirty="0"/>
            </a:br>
            <a:endParaRPr lang="en-US" sz="2400" dirty="0"/>
          </a:p>
        </p:txBody>
      </p:sp>
    </p:spTree>
    <p:custDataLst>
      <p:tags r:id="rId1"/>
    </p:custDataLst>
    <p:extLst>
      <p:ext uri="{BB962C8B-B14F-4D97-AF65-F5344CB8AC3E}">
        <p14:creationId xmlns:p14="http://schemas.microsoft.com/office/powerpoint/2010/main" val="3971536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Impact/Priority Score</a:t>
            </a:r>
          </a:p>
        </p:txBody>
      </p:sp>
      <p:sp>
        <p:nvSpPr>
          <p:cNvPr id="3" name="Content Placeholder 2"/>
          <p:cNvSpPr>
            <a:spLocks noGrp="1"/>
          </p:cNvSpPr>
          <p:nvPr>
            <p:ph idx="1"/>
          </p:nvPr>
        </p:nvSpPr>
        <p:spPr>
          <a:xfrm>
            <a:off x="457200" y="1668780"/>
            <a:ext cx="8229600" cy="4525963"/>
          </a:xfrm>
        </p:spPr>
        <p:txBody>
          <a:bodyPr/>
          <a:lstStyle/>
          <a:p>
            <a:r>
              <a:rPr lang="en-US" dirty="0"/>
              <a:t>The result of all panel members.</a:t>
            </a:r>
          </a:p>
          <a:p>
            <a:r>
              <a:rPr lang="en-US" dirty="0"/>
              <a:t>If assigned reviewers disagree, the Impact/Priority score will indicate which argument held the most sway. This should be reflected in the Resume and Summary of Discussion</a:t>
            </a:r>
          </a:p>
          <a:p>
            <a:pPr marL="0" indent="0">
              <a:buNone/>
            </a:pPr>
            <a:endParaRPr lang="en-US" dirty="0"/>
          </a:p>
          <a:p>
            <a:pPr marL="0" indent="0">
              <a:buNone/>
            </a:pPr>
            <a:r>
              <a:rPr lang="en-US" b="1" dirty="0">
                <a:solidFill>
                  <a:srgbClr val="FF0000"/>
                </a:solidFill>
              </a:rPr>
              <a:t>No single reviewer is responsible for the outcome. It is a group decision.</a:t>
            </a:r>
          </a:p>
          <a:p>
            <a:endParaRPr lang="en-US" dirty="0"/>
          </a:p>
          <a:p>
            <a:endParaRPr lang="en-US" dirty="0"/>
          </a:p>
        </p:txBody>
      </p:sp>
    </p:spTree>
    <p:extLst>
      <p:ext uri="{BB962C8B-B14F-4D97-AF65-F5344CB8AC3E}">
        <p14:creationId xmlns:p14="http://schemas.microsoft.com/office/powerpoint/2010/main" val="1421138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Percentile</a:t>
            </a:r>
          </a:p>
        </p:txBody>
      </p:sp>
      <p:sp>
        <p:nvSpPr>
          <p:cNvPr id="3" name="Content Placeholder 2"/>
          <p:cNvSpPr>
            <a:spLocks noGrp="1"/>
          </p:cNvSpPr>
          <p:nvPr>
            <p:ph idx="1"/>
          </p:nvPr>
        </p:nvSpPr>
        <p:spPr/>
        <p:txBody>
          <a:bodyPr>
            <a:normAutofit fontScale="92500" lnSpcReduction="10000"/>
          </a:bodyPr>
          <a:lstStyle/>
          <a:p>
            <a:r>
              <a:rPr lang="en-US" dirty="0"/>
              <a:t>Indicates the project’s ranking within the group.</a:t>
            </a:r>
          </a:p>
          <a:p>
            <a:r>
              <a:rPr lang="en-US" dirty="0"/>
              <a:t>More informative than raw Priority/Impact Scores.</a:t>
            </a:r>
          </a:p>
          <a:p>
            <a:r>
              <a:rPr lang="en-US" dirty="0"/>
              <a:t>For standing Study Sections, the percentile base consists of R01s reviewed by that panel (current round plus the previous two).</a:t>
            </a:r>
          </a:p>
          <a:p>
            <a:pPr lvl="1">
              <a:buFont typeface="Wingdings" panose="05000000000000000000" pitchFamily="2" charset="2"/>
              <a:buChar char="Ø"/>
            </a:pPr>
            <a:r>
              <a:rPr lang="en-US" dirty="0"/>
              <a:t>A score of 30 might rank 10</a:t>
            </a:r>
            <a:r>
              <a:rPr lang="en-US" baseline="30000" dirty="0"/>
              <a:t>th</a:t>
            </a:r>
            <a:r>
              <a:rPr lang="en-US" dirty="0"/>
              <a:t> percentile in Study Section A and 20</a:t>
            </a:r>
            <a:r>
              <a:rPr lang="en-US" baseline="30000" dirty="0"/>
              <a:t>th</a:t>
            </a:r>
            <a:r>
              <a:rPr lang="en-US" dirty="0"/>
              <a:t> percentile in Study Section B.</a:t>
            </a:r>
          </a:p>
          <a:p>
            <a:r>
              <a:rPr lang="en-US" dirty="0"/>
              <a:t>For Special Emphasis Panels (SEPs), the base consists of three rounds of all R01s reviewed at CSR.</a:t>
            </a:r>
          </a:p>
          <a:p>
            <a:r>
              <a:rPr lang="en-US" dirty="0"/>
              <a:t>Not all applications are percentiled (Ex: PARs, RFAs, R21s).</a:t>
            </a:r>
          </a:p>
          <a:p>
            <a:pPr marL="514350" indent="-457200"/>
            <a:endParaRPr lang="en-US"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1280528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Resume and Summary of Discussion</a:t>
            </a:r>
          </a:p>
        </p:txBody>
      </p:sp>
      <p:sp>
        <p:nvSpPr>
          <p:cNvPr id="3" name="Content Placeholder 2"/>
          <p:cNvSpPr>
            <a:spLocks noGrp="1"/>
          </p:cNvSpPr>
          <p:nvPr>
            <p:ph idx="1"/>
          </p:nvPr>
        </p:nvSpPr>
        <p:spPr/>
        <p:txBody>
          <a:bodyPr>
            <a:normAutofit fontScale="92500"/>
          </a:bodyPr>
          <a:lstStyle/>
          <a:p>
            <a:r>
              <a:rPr lang="en-US" dirty="0"/>
              <a:t>Prepared by SRO after the meeting</a:t>
            </a:r>
          </a:p>
          <a:p>
            <a:pPr lvl="1" indent="-342900">
              <a:buFont typeface="Wingdings" panose="05000000000000000000" pitchFamily="2" charset="2"/>
              <a:buChar char="Ø"/>
            </a:pPr>
            <a:r>
              <a:rPr lang="en-US" dirty="0"/>
              <a:t>Critiques, on the other hand, may or may not be edited after the discussion.</a:t>
            </a:r>
          </a:p>
          <a:p>
            <a:r>
              <a:rPr lang="en-US" dirty="0"/>
              <a:t>Elements:</a:t>
            </a:r>
          </a:p>
          <a:p>
            <a:pPr lvl="1">
              <a:buFont typeface="Wingdings" panose="05000000000000000000" pitchFamily="2" charset="2"/>
              <a:buChar char="ü"/>
            </a:pPr>
            <a:r>
              <a:rPr lang="en-US" dirty="0"/>
              <a:t>Brief synopsis of proposed project</a:t>
            </a:r>
          </a:p>
          <a:p>
            <a:pPr lvl="1">
              <a:buFont typeface="Wingdings" panose="05000000000000000000" pitchFamily="2" charset="2"/>
              <a:buChar char="ü"/>
            </a:pPr>
            <a:r>
              <a:rPr lang="en-US" dirty="0"/>
              <a:t>Impact and significance (from the panel’s perspective)</a:t>
            </a:r>
          </a:p>
          <a:p>
            <a:pPr lvl="1">
              <a:buFont typeface="Wingdings" panose="05000000000000000000" pitchFamily="2" charset="2"/>
              <a:buChar char="ü"/>
            </a:pPr>
            <a:r>
              <a:rPr lang="en-US" dirty="0"/>
              <a:t>Most important (“score driving”) strengths and weaknesses</a:t>
            </a:r>
          </a:p>
          <a:p>
            <a:pPr lvl="1">
              <a:buFont typeface="Wingdings" panose="05000000000000000000" pitchFamily="2" charset="2"/>
              <a:buChar char="ü"/>
            </a:pPr>
            <a:r>
              <a:rPr lang="en-US" dirty="0"/>
              <a:t>Additional issues  raised during the discussion that are not described in critiques</a:t>
            </a:r>
          </a:p>
          <a:p>
            <a:pPr lvl="1">
              <a:buFont typeface="Wingdings" panose="05000000000000000000" pitchFamily="2" charset="2"/>
              <a:buChar char="ü"/>
            </a:pPr>
            <a:r>
              <a:rPr lang="en-US" dirty="0"/>
              <a:t>Differences in opinion and if/how they were resolved</a:t>
            </a:r>
          </a:p>
          <a:p>
            <a:pPr lvl="1">
              <a:buFont typeface="Wingdings" panose="05000000000000000000" pitchFamily="2" charset="2"/>
              <a:buChar char="ü"/>
            </a:pPr>
            <a:r>
              <a:rPr lang="en-US" dirty="0"/>
              <a:t>Conclusion</a:t>
            </a:r>
          </a:p>
          <a:p>
            <a:endParaRPr lang="en-US" dirty="0"/>
          </a:p>
          <a:p>
            <a:endParaRPr lang="en-US" dirty="0"/>
          </a:p>
        </p:txBody>
      </p:sp>
    </p:spTree>
    <p:extLst>
      <p:ext uri="{BB962C8B-B14F-4D97-AF65-F5344CB8AC3E}">
        <p14:creationId xmlns:p14="http://schemas.microsoft.com/office/powerpoint/2010/main" val="23362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Critiques: Criterion Scores</a:t>
            </a:r>
          </a:p>
        </p:txBody>
      </p:sp>
      <p:sp>
        <p:nvSpPr>
          <p:cNvPr id="3" name="Content Placeholder 2"/>
          <p:cNvSpPr>
            <a:spLocks noGrp="1"/>
          </p:cNvSpPr>
          <p:nvPr>
            <p:ph idx="1"/>
          </p:nvPr>
        </p:nvSpPr>
        <p:spPr/>
        <p:txBody>
          <a:bodyPr>
            <a:normAutofit/>
          </a:bodyPr>
          <a:lstStyle/>
          <a:p>
            <a:pPr marL="0" indent="0">
              <a:buNone/>
            </a:pPr>
            <a:r>
              <a:rPr lang="en-US" b="1" dirty="0">
                <a:solidFill>
                  <a:srgbClr val="FF0000"/>
                </a:solidFill>
              </a:rPr>
              <a:t>     </a:t>
            </a:r>
            <a:r>
              <a:rPr lang="en-US" sz="3200" b="1" dirty="0">
                <a:solidFill>
                  <a:srgbClr val="FF0000"/>
                </a:solidFill>
              </a:rPr>
              <a:t>Do not over-interpret</a:t>
            </a:r>
          </a:p>
          <a:p>
            <a:r>
              <a:rPr lang="en-US" dirty="0"/>
              <a:t>Provided before the meeting</a:t>
            </a:r>
          </a:p>
          <a:p>
            <a:r>
              <a:rPr lang="en-US" dirty="0"/>
              <a:t>Criterion scores do NOT:</a:t>
            </a:r>
          </a:p>
          <a:p>
            <a:pPr lvl="1">
              <a:buFont typeface="Wingdings" panose="05000000000000000000" pitchFamily="2" charset="2"/>
              <a:buChar char="§"/>
            </a:pPr>
            <a:r>
              <a:rPr lang="en-US" dirty="0"/>
              <a:t>Average out to be the overall score</a:t>
            </a:r>
          </a:p>
          <a:p>
            <a:pPr lvl="1">
              <a:buFont typeface="Wingdings" panose="05000000000000000000" pitchFamily="2" charset="2"/>
              <a:buChar char="§"/>
            </a:pPr>
            <a:r>
              <a:rPr lang="en-US" dirty="0"/>
              <a:t>Always reflect the final score</a:t>
            </a:r>
          </a:p>
          <a:p>
            <a:pPr lvl="1">
              <a:buFont typeface="Wingdings" panose="05000000000000000000" pitchFamily="2" charset="2"/>
              <a:buChar char="§"/>
            </a:pPr>
            <a:r>
              <a:rPr lang="en-US" dirty="0"/>
              <a:t>Undergo discussion at the meeting</a:t>
            </a:r>
          </a:p>
          <a:p>
            <a:r>
              <a:rPr lang="en-US" dirty="0"/>
              <a:t>Criterion scores might:</a:t>
            </a:r>
          </a:p>
          <a:p>
            <a:pPr lvl="1">
              <a:buFont typeface="Wingdings" panose="05000000000000000000" pitchFamily="2" charset="2"/>
              <a:buChar char="§"/>
            </a:pPr>
            <a:r>
              <a:rPr lang="en-US" dirty="0"/>
              <a:t>Provide a guide for which criteria were stronger and which were weaker</a:t>
            </a:r>
          </a:p>
          <a:p>
            <a:endParaRPr lang="en-US" dirty="0"/>
          </a:p>
          <a:p>
            <a:endParaRPr lang="en-US" dirty="0"/>
          </a:p>
        </p:txBody>
      </p:sp>
    </p:spTree>
    <p:extLst>
      <p:ext uri="{BB962C8B-B14F-4D97-AF65-F5344CB8AC3E}">
        <p14:creationId xmlns:p14="http://schemas.microsoft.com/office/powerpoint/2010/main" val="2942741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your Program Officer</a:t>
            </a:r>
          </a:p>
        </p:txBody>
      </p:sp>
      <p:sp>
        <p:nvSpPr>
          <p:cNvPr id="3" name="Content Placeholder 2"/>
          <p:cNvSpPr>
            <a:spLocks noGrp="1"/>
          </p:cNvSpPr>
          <p:nvPr>
            <p:ph idx="1"/>
          </p:nvPr>
        </p:nvSpPr>
        <p:spPr/>
        <p:txBody>
          <a:bodyPr>
            <a:normAutofit fontScale="92500"/>
          </a:bodyPr>
          <a:lstStyle/>
          <a:p>
            <a:pPr marL="0" indent="0">
              <a:buNone/>
            </a:pPr>
            <a:r>
              <a:rPr lang="en-US" sz="3500" dirty="0"/>
              <a:t>POs may be able to provide guidance on:</a:t>
            </a:r>
          </a:p>
          <a:p>
            <a:endParaRPr lang="en-US" dirty="0"/>
          </a:p>
          <a:p>
            <a:r>
              <a:rPr lang="en-US" dirty="0"/>
              <a:t>The likelihood of NIH funding the application</a:t>
            </a:r>
          </a:p>
          <a:p>
            <a:r>
              <a:rPr lang="en-US" dirty="0"/>
              <a:t>Further discussion of the reviewers’ comments (if the PO was present at the review)</a:t>
            </a:r>
          </a:p>
          <a:p>
            <a:r>
              <a:rPr lang="en-US" dirty="0"/>
              <a:t>Whether to submit a new or resubmission application</a:t>
            </a:r>
          </a:p>
          <a:p>
            <a:r>
              <a:rPr lang="en-US" dirty="0"/>
              <a:t>What to address in your next submission</a:t>
            </a:r>
          </a:p>
          <a:p>
            <a:r>
              <a:rPr lang="en-US" dirty="0"/>
              <a:t>The acceptable bases for appealing the peer review process</a:t>
            </a:r>
          </a:p>
        </p:txBody>
      </p:sp>
    </p:spTree>
    <p:extLst>
      <p:ext uri="{BB962C8B-B14F-4D97-AF65-F5344CB8AC3E}">
        <p14:creationId xmlns:p14="http://schemas.microsoft.com/office/powerpoint/2010/main" val="300455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76200" y="0"/>
            <a:ext cx="8762999" cy="1143000"/>
          </a:xfrm>
        </p:spPr>
        <p:txBody>
          <a:bodyPr/>
          <a:lstStyle/>
          <a:p>
            <a:r>
              <a:rPr lang="en-US" altLang="en-US" sz="4000" b="1" dirty="0">
                <a:latin typeface="Arial" panose="020B0604020202020204" pitchFamily="34" charset="0"/>
                <a:cs typeface="Arial" panose="020B0604020202020204" pitchFamily="34" charset="0"/>
              </a:rPr>
              <a:t>National Institutes of Health</a:t>
            </a:r>
          </a:p>
        </p:txBody>
      </p:sp>
      <p:sp>
        <p:nvSpPr>
          <p:cNvPr id="256004" name="Rectangle 4"/>
          <p:cNvSpPr>
            <a:spLocks noGrp="1" noChangeArrowheads="1"/>
          </p:cNvSpPr>
          <p:nvPr>
            <p:ph type="body" sz="half" idx="2"/>
          </p:nvPr>
        </p:nvSpPr>
        <p:spPr>
          <a:xfrm>
            <a:off x="5486400" y="1295400"/>
            <a:ext cx="3581400" cy="4114800"/>
          </a:xfrm>
        </p:spPr>
        <p:txBody>
          <a:bodyPr>
            <a:normAutofit lnSpcReduction="10000"/>
          </a:bodyPr>
          <a:lstStyle/>
          <a:p>
            <a:pPr marL="0" indent="0">
              <a:buNone/>
            </a:pPr>
            <a:r>
              <a:rPr lang="en-US" altLang="en-US" sz="2000" b="1" dirty="0">
                <a:latin typeface="Arial" panose="020B0604020202020204" pitchFamily="34" charset="0"/>
                <a:cs typeface="Arial" panose="020B0604020202020204" pitchFamily="34" charset="0"/>
              </a:rPr>
              <a:t>Much of the biomedical research in the United States is supported by the Federal government, primarily the National Institutes of Health (NIH)</a:t>
            </a:r>
          </a:p>
          <a:p>
            <a:pPr marL="0" indent="0">
              <a:buNone/>
            </a:pPr>
            <a:endParaRPr lang="en-US" altLang="en-US" sz="2000" b="1" dirty="0">
              <a:latin typeface="Arial" panose="020B0604020202020204" pitchFamily="34" charset="0"/>
              <a:cs typeface="Arial" panose="020B0604020202020204" pitchFamily="34" charset="0"/>
            </a:endParaRPr>
          </a:p>
          <a:p>
            <a:pPr eaLnBrk="1" hangingPunct="1">
              <a:spcBef>
                <a:spcPct val="0"/>
              </a:spcBef>
            </a:pPr>
            <a:r>
              <a:rPr lang="en-US" sz="2000" b="1" dirty="0">
                <a:solidFill>
                  <a:prstClr val="black"/>
                </a:solidFill>
                <a:latin typeface="Arial" panose="020B0604020202020204" pitchFamily="34" charset="0"/>
                <a:cs typeface="Arial" panose="020B0604020202020204" pitchFamily="34" charset="0"/>
              </a:rPr>
              <a:t>One agency of 10 within the U.S. Department of Health and Human Services (HHS)</a:t>
            </a:r>
          </a:p>
          <a:p>
            <a:pPr eaLnBrk="1" hangingPunct="1">
              <a:spcBef>
                <a:spcPct val="0"/>
              </a:spcBef>
            </a:pPr>
            <a:endParaRPr lang="en-US" sz="2000" b="1" dirty="0">
              <a:solidFill>
                <a:prstClr val="black"/>
              </a:solidFill>
              <a:latin typeface="Arial" panose="020B0604020202020204" pitchFamily="34" charset="0"/>
              <a:cs typeface="Arial" panose="020B0604020202020204" pitchFamily="34" charset="0"/>
            </a:endParaRPr>
          </a:p>
          <a:p>
            <a:pPr eaLnBrk="1" hangingPunct="1">
              <a:spcBef>
                <a:spcPct val="0"/>
              </a:spcBef>
            </a:pPr>
            <a:r>
              <a:rPr lang="en-US" sz="2000" b="1" dirty="0">
                <a:solidFill>
                  <a:prstClr val="black"/>
                </a:solidFill>
                <a:latin typeface="Arial" panose="020B0604020202020204" pitchFamily="34" charset="0"/>
                <a:cs typeface="Arial" panose="020B0604020202020204" pitchFamily="34" charset="0"/>
              </a:rPr>
              <a:t>Comprises 27 Institutes and Centers (IC)</a:t>
            </a:r>
          </a:p>
          <a:p>
            <a:pPr marL="0" indent="0">
              <a:buNone/>
            </a:pPr>
            <a:endParaRPr lang="en-US" altLang="en-US" sz="1800" b="1" dirty="0"/>
          </a:p>
        </p:txBody>
      </p:sp>
      <p:pic>
        <p:nvPicPr>
          <p:cNvPr id="6" name="Picture 2" descr="retrie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5319889"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518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 Resubmit or Not?</a:t>
            </a:r>
          </a:p>
        </p:txBody>
      </p:sp>
      <p:sp>
        <p:nvSpPr>
          <p:cNvPr id="3" name="Content Placeholder 2"/>
          <p:cNvSpPr>
            <a:spLocks noGrp="1"/>
          </p:cNvSpPr>
          <p:nvPr>
            <p:ph idx="1"/>
          </p:nvPr>
        </p:nvSpPr>
        <p:spPr>
          <a:xfrm>
            <a:off x="457200" y="1338580"/>
            <a:ext cx="8229600" cy="4525963"/>
          </a:xfrm>
        </p:spPr>
        <p:txBody>
          <a:bodyPr>
            <a:normAutofit/>
          </a:bodyPr>
          <a:lstStyle/>
          <a:p>
            <a:pPr marL="0" indent="0">
              <a:buNone/>
            </a:pPr>
            <a:r>
              <a:rPr lang="en-US" sz="3200" b="1" dirty="0"/>
              <a:t>In most cases, it is advantageous to revise and resubmit your application and request assignment to the same study section</a:t>
            </a:r>
            <a:endParaRPr lang="en-US" sz="3200" b="1" dirty="0">
              <a:solidFill>
                <a:srgbClr val="FF0000"/>
              </a:solidFill>
            </a:endParaRPr>
          </a:p>
          <a:p>
            <a:pPr marL="0" indent="0">
              <a:buNone/>
            </a:pPr>
            <a:endParaRPr lang="en-US" sz="3200" dirty="0"/>
          </a:p>
          <a:p>
            <a:pPr marL="0" indent="0">
              <a:buNone/>
            </a:pPr>
            <a:r>
              <a:rPr lang="en-US" i="1" dirty="0"/>
              <a:t>Was the application reviewed in the right study section?</a:t>
            </a:r>
          </a:p>
          <a:p>
            <a:pPr lvl="0" fontAlgn="t"/>
            <a:r>
              <a:rPr lang="en-US" dirty="0"/>
              <a:t>Did the reviewers' expertise fit your topic? </a:t>
            </a:r>
          </a:p>
          <a:p>
            <a:pPr lvl="0" fontAlgn="t"/>
            <a:r>
              <a:rPr lang="en-US" dirty="0"/>
              <a:t>Were they knowledgeable about your methods? </a:t>
            </a:r>
          </a:p>
          <a:p>
            <a:pPr lvl="0" fontAlgn="t"/>
            <a:r>
              <a:rPr lang="en-US" dirty="0"/>
              <a:t>Did they understand the rationale for your research? </a:t>
            </a:r>
          </a:p>
          <a:p>
            <a:endParaRPr lang="en-US" dirty="0"/>
          </a:p>
        </p:txBody>
      </p:sp>
    </p:spTree>
    <p:extLst>
      <p:ext uri="{BB962C8B-B14F-4D97-AF65-F5344CB8AC3E}">
        <p14:creationId xmlns:p14="http://schemas.microsoft.com/office/powerpoint/2010/main" val="264743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Acknowledge Your Center’s Contribution</a:t>
            </a:r>
            <a:br>
              <a:rPr lang="en-US" b="1" dirty="0"/>
            </a:br>
            <a:r>
              <a:rPr lang="en-US" b="1" dirty="0"/>
              <a:t>in Presentations &amp; on Posters </a:t>
            </a:r>
          </a:p>
        </p:txBody>
      </p:sp>
      <p:sp>
        <p:nvSpPr>
          <p:cNvPr id="3" name="Content Placeholder 2"/>
          <p:cNvSpPr>
            <a:spLocks noGrp="1"/>
          </p:cNvSpPr>
          <p:nvPr>
            <p:ph idx="1"/>
          </p:nvPr>
        </p:nvSpPr>
        <p:spPr/>
        <p:txBody>
          <a:bodyPr/>
          <a:lstStyle/>
          <a:p>
            <a:pPr>
              <a:buClr>
                <a:schemeClr val="bg1"/>
              </a:buClr>
            </a:pPr>
            <a:r>
              <a:rPr lang="en-US" dirty="0"/>
              <a:t>If the DDRCC was used for the studies, acknowledge the Center by grant number</a:t>
            </a:r>
          </a:p>
          <a:p>
            <a:pPr marL="0" indent="0">
              <a:buClr>
                <a:schemeClr val="bg1"/>
              </a:buClr>
              <a:buNone/>
            </a:pPr>
            <a:r>
              <a:rPr lang="en-US" dirty="0"/>
              <a:t>	(ex: P30DK000000)</a:t>
            </a:r>
          </a:p>
          <a:p>
            <a:pPr>
              <a:buClr>
                <a:schemeClr val="bg1"/>
              </a:buClr>
            </a:pPr>
            <a:r>
              <a:rPr lang="en-US" dirty="0"/>
              <a:t>Consider briefly mentioning what services you used</a:t>
            </a:r>
          </a:p>
          <a:p>
            <a:pPr>
              <a:buClr>
                <a:schemeClr val="bg1"/>
              </a:buClr>
            </a:pPr>
            <a:r>
              <a:rPr lang="en-US" dirty="0"/>
              <a:t>If funded through a P&amp; F award, list it</a:t>
            </a:r>
          </a:p>
          <a:p>
            <a:pPr marL="0" indent="0">
              <a:buNone/>
            </a:pPr>
            <a:endParaRPr lang="en-US" dirty="0"/>
          </a:p>
        </p:txBody>
      </p:sp>
      <p:sp>
        <p:nvSpPr>
          <p:cNvPr id="4" name="Footer Placeholder 3"/>
          <p:cNvSpPr>
            <a:spLocks noGrp="1"/>
          </p:cNvSpPr>
          <p:nvPr>
            <p:ph type="ftr" sz="quarter" idx="11"/>
          </p:nvPr>
        </p:nvSpPr>
        <p:spPr>
          <a:xfrm>
            <a:off x="3124200" y="6356350"/>
            <a:ext cx="2895600" cy="365125"/>
          </a:xfrm>
        </p:spPr>
        <p:txBody>
          <a:bodyPr/>
          <a:lstStyle/>
          <a:p>
            <a:r>
              <a:rPr lang="en-US" dirty="0"/>
              <a:t>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088" y="4495800"/>
            <a:ext cx="31146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2413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Rigor and Transparency</a:t>
            </a:r>
          </a:p>
        </p:txBody>
      </p:sp>
      <p:sp>
        <p:nvSpPr>
          <p:cNvPr id="3" name="Content Placeholder 2"/>
          <p:cNvSpPr>
            <a:spLocks noGrp="1"/>
          </p:cNvSpPr>
          <p:nvPr>
            <p:ph idx="1"/>
          </p:nvPr>
        </p:nvSpPr>
        <p:spPr/>
        <p:txBody>
          <a:bodyPr/>
          <a:lstStyle/>
          <a:p>
            <a:pPr>
              <a:buClr>
                <a:schemeClr val="bg1"/>
              </a:buClr>
            </a:pPr>
            <a:r>
              <a:rPr lang="en-US" sz="2000" u="sng" dirty="0">
                <a:solidFill>
                  <a:schemeClr val="bg2"/>
                </a:solidFill>
                <a:hlinkClick r:id="rId2"/>
              </a:rPr>
              <a:t>NIH Notice NOT-OD-16-011</a:t>
            </a:r>
            <a:r>
              <a:rPr lang="en-US" sz="2000" dirty="0">
                <a:solidFill>
                  <a:schemeClr val="bg2"/>
                </a:solidFill>
              </a:rPr>
              <a:t> </a:t>
            </a:r>
            <a:r>
              <a:rPr lang="en-US" sz="2000" dirty="0"/>
              <a:t>discusses how both application instructions and review language have been updated for most research grant applications.</a:t>
            </a:r>
          </a:p>
          <a:p>
            <a:pPr>
              <a:buClr>
                <a:schemeClr val="bg1"/>
              </a:buClr>
            </a:pPr>
            <a:r>
              <a:rPr lang="en-US" sz="2000" u="sng" dirty="0">
                <a:solidFill>
                  <a:schemeClr val="bg2"/>
                </a:solidFill>
                <a:hlinkClick r:id="rId3"/>
              </a:rPr>
              <a:t>NOT-OD-16-181</a:t>
            </a:r>
            <a:r>
              <a:rPr lang="en-US" sz="2000" dirty="0">
                <a:solidFill>
                  <a:schemeClr val="bg2"/>
                </a:solidFill>
              </a:rPr>
              <a:t> </a:t>
            </a:r>
            <a:r>
              <a:rPr lang="en-US" sz="2000" dirty="0"/>
              <a:t>addresses the new FORMS-D application forms and instructions.  </a:t>
            </a:r>
          </a:p>
          <a:p>
            <a:pPr>
              <a:buClr>
                <a:schemeClr val="bg1"/>
              </a:buClr>
            </a:pPr>
            <a:r>
              <a:rPr lang="en-US" sz="2000" u="sng" dirty="0">
                <a:solidFill>
                  <a:schemeClr val="bg2"/>
                </a:solidFill>
                <a:hlinkClick r:id="rId4"/>
              </a:rPr>
              <a:t>NOT-OD-16-012</a:t>
            </a:r>
            <a:r>
              <a:rPr lang="en-US" sz="2000" dirty="0">
                <a:solidFill>
                  <a:schemeClr val="bg2"/>
                </a:solidFill>
              </a:rPr>
              <a:t> </a:t>
            </a:r>
            <a:r>
              <a:rPr lang="en-US" sz="2000" dirty="0"/>
              <a:t>provides guidance for Career Development Awards.</a:t>
            </a:r>
          </a:p>
          <a:p>
            <a:pPr>
              <a:buClr>
                <a:schemeClr val="bg1"/>
              </a:buClr>
            </a:pPr>
            <a:r>
              <a:rPr lang="en-US" sz="2000" u="sng" dirty="0">
                <a:solidFill>
                  <a:schemeClr val="bg2"/>
                </a:solidFill>
                <a:hlinkClick r:id="rId5"/>
              </a:rPr>
              <a:t>NOT-OD-16-034</a:t>
            </a:r>
            <a:r>
              <a:rPr lang="en-US" sz="2000" dirty="0">
                <a:solidFill>
                  <a:schemeClr val="bg2"/>
                </a:solidFill>
              </a:rPr>
              <a:t> </a:t>
            </a:r>
            <a:r>
              <a:rPr lang="en-US" sz="2000" dirty="0"/>
              <a:t>provides guidance for Institutional Training Grants, Institutional Career Development Awards, and Individual Fellowships.</a:t>
            </a:r>
          </a:p>
          <a:p>
            <a:pPr>
              <a:buClr>
                <a:schemeClr val="bg1"/>
              </a:buClr>
            </a:pPr>
            <a:r>
              <a:rPr lang="en-US" sz="2000" u="sng" dirty="0">
                <a:solidFill>
                  <a:schemeClr val="bg2"/>
                </a:solidFill>
                <a:hlinkClick r:id="rId6"/>
              </a:rPr>
              <a:t>NOT-OD-16-031</a:t>
            </a:r>
            <a:r>
              <a:rPr lang="en-US" sz="2000" dirty="0">
                <a:solidFill>
                  <a:schemeClr val="bg2"/>
                </a:solidFill>
              </a:rPr>
              <a:t> </a:t>
            </a:r>
            <a:r>
              <a:rPr lang="en-US" sz="2000" dirty="0"/>
              <a:t>provides guidance for RPRRs (progress reports).  </a:t>
            </a:r>
          </a:p>
          <a:p>
            <a:pPr>
              <a:buClr>
                <a:schemeClr val="bg1"/>
              </a:buClr>
            </a:pPr>
            <a:r>
              <a:rPr lang="en-US" sz="2000" dirty="0"/>
              <a:t>NIH’s Office of Extramural Research has established </a:t>
            </a:r>
            <a:r>
              <a:rPr lang="en-US" sz="2000" u="sng" dirty="0">
                <a:solidFill>
                  <a:schemeClr val="bg2"/>
                </a:solidFill>
                <a:hlinkClick r:id="rId5"/>
              </a:rPr>
              <a:t>a website to assist PIs with this requirement.</a:t>
            </a:r>
            <a:endParaRPr lang="en-US" sz="2000" dirty="0">
              <a:solidFill>
                <a:schemeClr val="bg2"/>
              </a:solidFill>
            </a:endParaRPr>
          </a:p>
          <a:p>
            <a:pPr marL="0" indent="0">
              <a:buNone/>
            </a:pP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04908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i="1" dirty="0">
                <a:solidFill>
                  <a:schemeClr val="bg1"/>
                </a:solidFill>
              </a:rPr>
              <a:t>Useful information: Be in the know!</a:t>
            </a:r>
          </a:p>
        </p:txBody>
      </p:sp>
      <p:sp>
        <p:nvSpPr>
          <p:cNvPr id="7" name="Content Placeholder 2"/>
          <p:cNvSpPr txBox="1">
            <a:spLocks/>
          </p:cNvSpPr>
          <p:nvPr/>
        </p:nvSpPr>
        <p:spPr>
          <a:xfrm>
            <a:off x="533400" y="1524000"/>
            <a:ext cx="8229600"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t>NIDDK Webpage</a:t>
            </a:r>
          </a:p>
          <a:p>
            <a:r>
              <a:rPr lang="en-US" sz="3600" dirty="0"/>
              <a:t>NIH Guide </a:t>
            </a:r>
            <a:r>
              <a:rPr lang="en-US" sz="3600" dirty="0">
                <a:hlinkClick r:id="rId3"/>
              </a:rPr>
              <a:t>https://grants.nih.gov/funding/about-nih-guide-to-grants-and-contracts.htm</a:t>
            </a:r>
            <a:r>
              <a:rPr lang="en-US" sz="3600" dirty="0"/>
              <a:t> </a:t>
            </a:r>
          </a:p>
          <a:p>
            <a:r>
              <a:rPr lang="en-US" sz="3600" dirty="0"/>
              <a:t>NIH Office of Extramural Research </a:t>
            </a:r>
            <a:r>
              <a:rPr lang="en-US" sz="3600" dirty="0">
                <a:hlinkClick r:id="rId4"/>
              </a:rPr>
              <a:t>http://grants.nih.gov/grants/oer.htm</a:t>
            </a:r>
            <a:r>
              <a:rPr lang="en-US" sz="3600" dirty="0"/>
              <a:t>  </a:t>
            </a:r>
          </a:p>
        </p:txBody>
      </p:sp>
    </p:spTree>
    <p:extLst>
      <p:ext uri="{BB962C8B-B14F-4D97-AF65-F5344CB8AC3E}">
        <p14:creationId xmlns:p14="http://schemas.microsoft.com/office/powerpoint/2010/main" val="385213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NIH Mission</a:t>
            </a:r>
          </a:p>
        </p:txBody>
      </p:sp>
      <p:sp>
        <p:nvSpPr>
          <p:cNvPr id="3" name="Content Placeholder 2"/>
          <p:cNvSpPr>
            <a:spLocks noGrp="1"/>
          </p:cNvSpPr>
          <p:nvPr>
            <p:ph idx="1"/>
          </p:nvPr>
        </p:nvSpPr>
        <p:spPr/>
        <p:txBody>
          <a:bodyPr>
            <a:normAutofit/>
          </a:bodyPr>
          <a:lstStyle/>
          <a:p>
            <a:pPr marL="0" indent="0">
              <a:buNone/>
            </a:pPr>
            <a:r>
              <a:rPr lang="en-US" dirty="0"/>
              <a:t>NIH’s mission is to seek fundamental knowledge about the nature and behavior of living systems and the application of that knowledge to enhance health, lengthen life, and reduce illness and disability.</a:t>
            </a:r>
          </a:p>
          <a:p>
            <a:pPr marL="0" indent="0">
              <a:buNone/>
            </a:pPr>
            <a:endParaRPr lang="en-US" dirty="0"/>
          </a:p>
          <a:p>
            <a:pPr marL="0" indent="0">
              <a:buNone/>
            </a:pPr>
            <a:r>
              <a:rPr lang="en-US" dirty="0"/>
              <a:t>(</a:t>
            </a:r>
            <a:r>
              <a:rPr lang="en-US" i="1" dirty="0"/>
              <a:t>NIH supports </a:t>
            </a:r>
            <a:r>
              <a:rPr lang="en-US" i="1" dirty="0">
                <a:solidFill>
                  <a:srgbClr val="FF0000"/>
                </a:solidFill>
              </a:rPr>
              <a:t>basic</a:t>
            </a:r>
            <a:r>
              <a:rPr lang="en-US" i="1" dirty="0"/>
              <a:t> and </a:t>
            </a:r>
            <a:r>
              <a:rPr lang="en-US" i="1" dirty="0">
                <a:solidFill>
                  <a:srgbClr val="FF0000"/>
                </a:solidFill>
              </a:rPr>
              <a:t>clinical</a:t>
            </a:r>
            <a:r>
              <a:rPr lang="en-US" i="1" dirty="0"/>
              <a:t> research)</a:t>
            </a:r>
          </a:p>
        </p:txBody>
      </p:sp>
    </p:spTree>
    <p:extLst>
      <p:ext uri="{BB962C8B-B14F-4D97-AF65-F5344CB8AC3E}">
        <p14:creationId xmlns:p14="http://schemas.microsoft.com/office/powerpoint/2010/main" val="297613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381001" y="228600"/>
            <a:ext cx="8458200" cy="652463"/>
          </a:xfrm>
        </p:spPr>
        <p:txBody>
          <a:bodyPr anchor="t">
            <a:normAutofit/>
          </a:bodyPr>
          <a:lstStyle/>
          <a:p>
            <a:pPr algn="ctr"/>
            <a:r>
              <a:rPr lang="en-US" sz="3600" b="1" dirty="0">
                <a:ea typeface="ＭＳ Ｐゴシック" pitchFamily="34" charset="-128"/>
              </a:rPr>
              <a:t>National Biomedical Research Portfolio</a:t>
            </a:r>
          </a:p>
        </p:txBody>
      </p:sp>
      <p:grpSp>
        <p:nvGrpSpPr>
          <p:cNvPr id="2" name="Group 3"/>
          <p:cNvGrpSpPr>
            <a:grpSpLocks/>
          </p:cNvGrpSpPr>
          <p:nvPr/>
        </p:nvGrpSpPr>
        <p:grpSpPr bwMode="auto">
          <a:xfrm>
            <a:off x="1049339" y="1935480"/>
            <a:ext cx="3522662" cy="3629025"/>
            <a:chOff x="693" y="901"/>
            <a:chExt cx="2808" cy="2775"/>
          </a:xfrm>
        </p:grpSpPr>
        <p:sp>
          <p:nvSpPr>
            <p:cNvPr id="54288" name="Text Box 4"/>
            <p:cNvSpPr txBox="1">
              <a:spLocks noChangeArrowheads="1"/>
            </p:cNvSpPr>
            <p:nvPr/>
          </p:nvSpPr>
          <p:spPr bwMode="auto">
            <a:xfrm>
              <a:off x="1601" y="3394"/>
              <a:ext cx="1067"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b="1" dirty="0">
                  <a:solidFill>
                    <a:prstClr val="black"/>
                  </a:solidFill>
                  <a:cs typeface="Arial" pitchFamily="34" charset="0"/>
                </a:rPr>
                <a:t>NIH - $30B</a:t>
              </a:r>
            </a:p>
          </p:txBody>
        </p:sp>
        <p:grpSp>
          <p:nvGrpSpPr>
            <p:cNvPr id="54289" name="Group 5"/>
            <p:cNvGrpSpPr>
              <a:grpSpLocks/>
            </p:cNvGrpSpPr>
            <p:nvPr/>
          </p:nvGrpSpPr>
          <p:grpSpPr bwMode="auto">
            <a:xfrm>
              <a:off x="693" y="901"/>
              <a:ext cx="2808" cy="2614"/>
              <a:chOff x="2952" y="87"/>
              <a:chExt cx="2808" cy="2614"/>
            </a:xfrm>
          </p:grpSpPr>
          <p:pic>
            <p:nvPicPr>
              <p:cNvPr id="86039" name="Picture 6" descr="blur"/>
              <p:cNvPicPr>
                <a:picLocks noChangeAspect="1" noChangeArrowheads="1"/>
              </p:cNvPicPr>
              <p:nvPr/>
            </p:nvPicPr>
            <p:blipFill>
              <a:blip r:embed="rId4"/>
              <a:srcRect/>
              <a:stretch>
                <a:fillRect/>
              </a:stretch>
            </p:blipFill>
            <p:spPr bwMode="auto">
              <a:xfrm rot="-8686742">
                <a:off x="3554" y="87"/>
                <a:ext cx="172" cy="2614"/>
              </a:xfrm>
              <a:prstGeom prst="rect">
                <a:avLst/>
              </a:prstGeom>
              <a:noFill/>
              <a:ln>
                <a:noFill/>
              </a:ln>
              <a:effectLst>
                <a:outerShdw blurRad="63500" dist="28398" dir="14606097"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7" name="AutoShape 7"/>
              <p:cNvSpPr>
                <a:spLocks noChangeArrowheads="1"/>
              </p:cNvSpPr>
              <p:nvPr/>
            </p:nvSpPr>
            <p:spPr bwMode="auto">
              <a:xfrm rot="10800000" flipH="1" flipV="1">
                <a:off x="2952" y="400"/>
                <a:ext cx="2808" cy="2016"/>
              </a:xfrm>
              <a:prstGeom prst="triangle">
                <a:avLst>
                  <a:gd name="adj" fmla="val 50000"/>
                </a:avLst>
              </a:prstGeom>
              <a:solidFill>
                <a:srgbClr val="FF6600"/>
              </a:solidFill>
              <a:ln w="9525">
                <a:solidFill>
                  <a:schemeClr val="tx1"/>
                </a:solidFill>
                <a:miter lim="800000"/>
                <a:headEnd/>
                <a:tailEnd/>
              </a:ln>
            </p:spPr>
            <p:txBody>
              <a:bodyPr wrap="none" anchor="ctr"/>
              <a:lstStyle/>
              <a:p>
                <a:pPr algn="ctr" fontAlgn="base">
                  <a:spcBef>
                    <a:spcPct val="20000"/>
                  </a:spcBef>
                  <a:spcAft>
                    <a:spcPct val="0"/>
                  </a:spcAft>
                </a:pPr>
                <a:endParaRPr lang="en-US" sz="2000" b="1">
                  <a:solidFill>
                    <a:prstClr val="black"/>
                  </a:solidFill>
                  <a:latin typeface="Bodoni MT" pitchFamily="18" charset="0"/>
                  <a:cs typeface="Arial" pitchFamily="34" charset="0"/>
                </a:endParaRPr>
              </a:p>
            </p:txBody>
          </p:sp>
        </p:grpSp>
        <p:sp>
          <p:nvSpPr>
            <p:cNvPr id="54290" name="AutoShape 8"/>
            <p:cNvSpPr>
              <a:spLocks noChangeArrowheads="1"/>
            </p:cNvSpPr>
            <p:nvPr/>
          </p:nvSpPr>
          <p:spPr bwMode="auto">
            <a:xfrm>
              <a:off x="1567" y="1241"/>
              <a:ext cx="1058" cy="760"/>
            </a:xfrm>
            <a:prstGeom prst="triangle">
              <a:avLst>
                <a:gd name="adj" fmla="val 50000"/>
              </a:avLst>
            </a:prstGeom>
            <a:gradFill rotWithShape="1">
              <a:gsLst>
                <a:gs pos="0">
                  <a:srgbClr val="FFCC00"/>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20000"/>
                </a:spcBef>
                <a:spcAft>
                  <a:spcPct val="0"/>
                </a:spcAft>
              </a:pPr>
              <a:endParaRPr lang="en-US" sz="2000" b="1">
                <a:solidFill>
                  <a:prstClr val="black"/>
                </a:solidFill>
                <a:latin typeface="Bodoni MT" pitchFamily="18" charset="0"/>
                <a:cs typeface="Arial" pitchFamily="34" charset="0"/>
              </a:endParaRPr>
            </a:p>
          </p:txBody>
        </p:sp>
        <p:sp>
          <p:nvSpPr>
            <p:cNvPr id="54291" name="Text Box 9"/>
            <p:cNvSpPr txBox="1">
              <a:spLocks noChangeArrowheads="1"/>
            </p:cNvSpPr>
            <p:nvPr/>
          </p:nvSpPr>
          <p:spPr bwMode="auto">
            <a:xfrm>
              <a:off x="1784" y="1517"/>
              <a:ext cx="61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400" b="1">
                  <a:solidFill>
                    <a:srgbClr val="020202"/>
                  </a:solidFill>
                  <a:cs typeface="Arial" pitchFamily="34" charset="0"/>
                </a:rPr>
                <a:t>Clinical </a:t>
              </a:r>
            </a:p>
            <a:p>
              <a:pPr algn="ctr" eaLnBrk="1" fontAlgn="base" hangingPunct="1">
                <a:spcBef>
                  <a:spcPct val="0"/>
                </a:spcBef>
                <a:spcAft>
                  <a:spcPct val="0"/>
                </a:spcAft>
              </a:pPr>
              <a:r>
                <a:rPr lang="en-US" sz="1400" b="1">
                  <a:solidFill>
                    <a:srgbClr val="020202"/>
                  </a:solidFill>
                  <a:cs typeface="Arial" pitchFamily="34" charset="0"/>
                </a:rPr>
                <a:t>Research</a:t>
              </a:r>
            </a:p>
          </p:txBody>
        </p:sp>
        <p:sp>
          <p:nvSpPr>
            <p:cNvPr id="54292" name="Freeform 10"/>
            <p:cNvSpPr>
              <a:spLocks/>
            </p:cNvSpPr>
            <p:nvPr/>
          </p:nvSpPr>
          <p:spPr bwMode="auto">
            <a:xfrm>
              <a:off x="1273" y="1849"/>
              <a:ext cx="1643" cy="567"/>
            </a:xfrm>
            <a:custGeom>
              <a:avLst/>
              <a:gdLst>
                <a:gd name="T0" fmla="*/ 4 w 2127"/>
                <a:gd name="T1" fmla="*/ 1 h 850"/>
                <a:gd name="T2" fmla="*/ 3 w 2127"/>
                <a:gd name="T3" fmla="*/ 1 h 850"/>
                <a:gd name="T4" fmla="*/ 3 w 2127"/>
                <a:gd name="T5" fmla="*/ 1 h 850"/>
                <a:gd name="T6" fmla="*/ 2 w 2127"/>
                <a:gd name="T7" fmla="*/ 1 h 850"/>
                <a:gd name="T8" fmla="*/ 2 w 2127"/>
                <a:gd name="T9" fmla="*/ 1 h 850"/>
                <a:gd name="T10" fmla="*/ 0 w 2127"/>
                <a:gd name="T11" fmla="*/ 1 h 850"/>
                <a:gd name="T12" fmla="*/ 15 w 2127"/>
                <a:gd name="T13" fmla="*/ 1 h 850"/>
                <a:gd name="T14" fmla="*/ 15 w 2127"/>
                <a:gd name="T15" fmla="*/ 1 h 850"/>
                <a:gd name="T16" fmla="*/ 15 w 2127"/>
                <a:gd name="T17" fmla="*/ 1 h 850"/>
                <a:gd name="T18" fmla="*/ 15 w 2127"/>
                <a:gd name="T19" fmla="*/ 1 h 850"/>
                <a:gd name="T20" fmla="*/ 13 w 2127"/>
                <a:gd name="T21" fmla="*/ 1 h 850"/>
                <a:gd name="T22" fmla="*/ 13 w 2127"/>
                <a:gd name="T23" fmla="*/ 1 h 850"/>
                <a:gd name="T24" fmla="*/ 13 w 2127"/>
                <a:gd name="T25" fmla="*/ 1 h 850"/>
                <a:gd name="T26" fmla="*/ 12 w 2127"/>
                <a:gd name="T27" fmla="*/ 1 h 850"/>
                <a:gd name="T28" fmla="*/ 12 w 2127"/>
                <a:gd name="T29" fmla="*/ 0 h 850"/>
                <a:gd name="T30" fmla="*/ 4 w 2127"/>
                <a:gd name="T31" fmla="*/ 1 h 8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7"/>
                <a:gd name="T49" fmla="*/ 0 h 850"/>
                <a:gd name="T50" fmla="*/ 2127 w 2127"/>
                <a:gd name="T51" fmla="*/ 850 h 8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7" h="850">
                  <a:moveTo>
                    <a:pt x="487" y="6"/>
                  </a:moveTo>
                  <a:lnTo>
                    <a:pt x="451" y="68"/>
                  </a:lnTo>
                  <a:lnTo>
                    <a:pt x="374" y="202"/>
                  </a:lnTo>
                  <a:lnTo>
                    <a:pt x="180" y="538"/>
                  </a:lnTo>
                  <a:lnTo>
                    <a:pt x="31" y="797"/>
                  </a:lnTo>
                  <a:lnTo>
                    <a:pt x="0" y="850"/>
                  </a:lnTo>
                  <a:lnTo>
                    <a:pt x="2127" y="850"/>
                  </a:lnTo>
                  <a:lnTo>
                    <a:pt x="2063" y="740"/>
                  </a:lnTo>
                  <a:lnTo>
                    <a:pt x="1995" y="622"/>
                  </a:lnTo>
                  <a:lnTo>
                    <a:pt x="1927" y="505"/>
                  </a:lnTo>
                  <a:lnTo>
                    <a:pt x="1833" y="342"/>
                  </a:lnTo>
                  <a:lnTo>
                    <a:pt x="1787" y="263"/>
                  </a:lnTo>
                  <a:lnTo>
                    <a:pt x="1691" y="97"/>
                  </a:lnTo>
                  <a:lnTo>
                    <a:pt x="1647" y="21"/>
                  </a:lnTo>
                  <a:lnTo>
                    <a:pt x="1635" y="0"/>
                  </a:lnTo>
                  <a:lnTo>
                    <a:pt x="487" y="6"/>
                  </a:lnTo>
                  <a:close/>
                </a:path>
              </a:pathLst>
            </a:custGeom>
            <a:gradFill rotWithShape="1">
              <a:gsLst>
                <a:gs pos="0">
                  <a:srgbClr val="FFCC00"/>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cs typeface="Arial" pitchFamily="34" charset="0"/>
              </a:endParaRPr>
            </a:p>
          </p:txBody>
        </p:sp>
        <p:sp>
          <p:nvSpPr>
            <p:cNvPr id="54293" name="Freeform 11"/>
            <p:cNvSpPr>
              <a:spLocks/>
            </p:cNvSpPr>
            <p:nvPr/>
          </p:nvSpPr>
          <p:spPr bwMode="auto">
            <a:xfrm>
              <a:off x="705" y="2419"/>
              <a:ext cx="2790" cy="800"/>
            </a:xfrm>
            <a:custGeom>
              <a:avLst/>
              <a:gdLst>
                <a:gd name="T0" fmla="*/ 5 w 3609"/>
                <a:gd name="T1" fmla="*/ 0 h 1297"/>
                <a:gd name="T2" fmla="*/ 9 w 3609"/>
                <a:gd name="T3" fmla="*/ 1 h 1297"/>
                <a:gd name="T4" fmla="*/ 15 w 3609"/>
                <a:gd name="T5" fmla="*/ 1 h 1297"/>
                <a:gd name="T6" fmla="*/ 20 w 3609"/>
                <a:gd name="T7" fmla="*/ 1 h 1297"/>
                <a:gd name="T8" fmla="*/ 22 w 3609"/>
                <a:gd name="T9" fmla="*/ 1 h 1297"/>
                <a:gd name="T10" fmla="*/ 22 w 3609"/>
                <a:gd name="T11" fmla="*/ 1 h 1297"/>
                <a:gd name="T12" fmla="*/ 25 w 3609"/>
                <a:gd name="T13" fmla="*/ 1 h 1297"/>
                <a:gd name="T14" fmla="*/ 27 w 3609"/>
                <a:gd name="T15" fmla="*/ 1 h 1297"/>
                <a:gd name="T16" fmla="*/ 28 w 3609"/>
                <a:gd name="T17" fmla="*/ 1 h 1297"/>
                <a:gd name="T18" fmla="*/ 15 w 3609"/>
                <a:gd name="T19" fmla="*/ 1 h 1297"/>
                <a:gd name="T20" fmla="*/ 0 w 3609"/>
                <a:gd name="T21" fmla="*/ 1 h 1297"/>
                <a:gd name="T22" fmla="*/ 2 w 3609"/>
                <a:gd name="T23" fmla="*/ 1 h 1297"/>
                <a:gd name="T24" fmla="*/ 2 w 3609"/>
                <a:gd name="T25" fmla="*/ 1 h 1297"/>
                <a:gd name="T26" fmla="*/ 4 w 3609"/>
                <a:gd name="T27" fmla="*/ 1 h 1297"/>
                <a:gd name="T28" fmla="*/ 5 w 3609"/>
                <a:gd name="T29" fmla="*/ 1 h 1297"/>
                <a:gd name="T30" fmla="*/ 5 w 3609"/>
                <a:gd name="T31" fmla="*/ 1 h 1297"/>
                <a:gd name="T32" fmla="*/ 5 w 3609"/>
                <a:gd name="T33" fmla="*/ 1 h 1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9"/>
                <a:gd name="T52" fmla="*/ 0 h 1297"/>
                <a:gd name="T53" fmla="*/ 3609 w 3609"/>
                <a:gd name="T54" fmla="*/ 1297 h 1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9" h="1297">
                  <a:moveTo>
                    <a:pt x="739" y="0"/>
                  </a:moveTo>
                  <a:lnTo>
                    <a:pt x="1176" y="9"/>
                  </a:lnTo>
                  <a:lnTo>
                    <a:pt x="2044" y="9"/>
                  </a:lnTo>
                  <a:lnTo>
                    <a:pt x="2654" y="9"/>
                  </a:lnTo>
                  <a:lnTo>
                    <a:pt x="2865" y="9"/>
                  </a:lnTo>
                  <a:lnTo>
                    <a:pt x="3019" y="276"/>
                  </a:lnTo>
                  <a:lnTo>
                    <a:pt x="3316" y="790"/>
                  </a:lnTo>
                  <a:lnTo>
                    <a:pt x="3542" y="1181"/>
                  </a:lnTo>
                  <a:lnTo>
                    <a:pt x="3609" y="1297"/>
                  </a:lnTo>
                  <a:lnTo>
                    <a:pt x="2092" y="1297"/>
                  </a:lnTo>
                  <a:lnTo>
                    <a:pt x="0" y="1297"/>
                  </a:lnTo>
                  <a:lnTo>
                    <a:pt x="122" y="1085"/>
                  </a:lnTo>
                  <a:lnTo>
                    <a:pt x="321" y="741"/>
                  </a:lnTo>
                  <a:lnTo>
                    <a:pt x="465" y="492"/>
                  </a:lnTo>
                  <a:lnTo>
                    <a:pt x="638" y="193"/>
                  </a:lnTo>
                  <a:lnTo>
                    <a:pt x="710" y="68"/>
                  </a:lnTo>
                  <a:lnTo>
                    <a:pt x="746" y="5"/>
                  </a:lnTo>
                </a:path>
              </a:pathLst>
            </a:custGeom>
            <a:gradFill rotWithShape="1">
              <a:gsLst>
                <a:gs pos="0">
                  <a:srgbClr val="FFCC00"/>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cs typeface="Arial" pitchFamily="34" charset="0"/>
              </a:endParaRPr>
            </a:p>
          </p:txBody>
        </p:sp>
        <p:sp>
          <p:nvSpPr>
            <p:cNvPr id="54294" name="Text Box 12"/>
            <p:cNvSpPr txBox="1">
              <a:spLocks noChangeArrowheads="1"/>
            </p:cNvSpPr>
            <p:nvPr/>
          </p:nvSpPr>
          <p:spPr bwMode="auto">
            <a:xfrm>
              <a:off x="1507" y="2657"/>
              <a:ext cx="1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b="1">
                  <a:solidFill>
                    <a:srgbClr val="EEECE1"/>
                  </a:solidFill>
                  <a:cs typeface="Arial" pitchFamily="34" charset="0"/>
                </a:rPr>
                <a:t>Basic Research</a:t>
              </a:r>
            </a:p>
          </p:txBody>
        </p:sp>
        <p:sp>
          <p:nvSpPr>
            <p:cNvPr id="54295" name="Text Box 13"/>
            <p:cNvSpPr txBox="1">
              <a:spLocks noChangeArrowheads="1"/>
            </p:cNvSpPr>
            <p:nvPr/>
          </p:nvSpPr>
          <p:spPr bwMode="auto">
            <a:xfrm>
              <a:off x="1627" y="1965"/>
              <a:ext cx="91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600" b="1">
                  <a:solidFill>
                    <a:srgbClr val="020202"/>
                  </a:solidFill>
                  <a:cs typeface="Arial" pitchFamily="34" charset="0"/>
                </a:rPr>
                <a:t>Translational</a:t>
              </a:r>
            </a:p>
            <a:p>
              <a:pPr algn="ctr" eaLnBrk="1" fontAlgn="base" hangingPunct="1">
                <a:spcBef>
                  <a:spcPct val="0"/>
                </a:spcBef>
                <a:spcAft>
                  <a:spcPct val="0"/>
                </a:spcAft>
              </a:pPr>
              <a:r>
                <a:rPr lang="en-US" sz="1600" b="1">
                  <a:solidFill>
                    <a:srgbClr val="020202"/>
                  </a:solidFill>
                  <a:cs typeface="Arial" pitchFamily="34" charset="0"/>
                </a:rPr>
                <a:t> Research</a:t>
              </a:r>
            </a:p>
          </p:txBody>
        </p:sp>
      </p:grpSp>
      <p:grpSp>
        <p:nvGrpSpPr>
          <p:cNvPr id="4" name="Group 14"/>
          <p:cNvGrpSpPr>
            <a:grpSpLocks/>
          </p:cNvGrpSpPr>
          <p:nvPr/>
        </p:nvGrpSpPr>
        <p:grpSpPr bwMode="auto">
          <a:xfrm>
            <a:off x="3733801" y="716280"/>
            <a:ext cx="5105400" cy="5099176"/>
            <a:chOff x="2764" y="729"/>
            <a:chExt cx="2808" cy="2636"/>
          </a:xfrm>
        </p:grpSpPr>
        <p:sp>
          <p:nvSpPr>
            <p:cNvPr id="54277" name="Text Box 15"/>
            <p:cNvSpPr txBox="1">
              <a:spLocks noChangeArrowheads="1"/>
            </p:cNvSpPr>
            <p:nvPr/>
          </p:nvSpPr>
          <p:spPr bwMode="auto">
            <a:xfrm>
              <a:off x="3415" y="3132"/>
              <a:ext cx="15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b="1" dirty="0">
                  <a:solidFill>
                    <a:prstClr val="black"/>
                  </a:solidFill>
                  <a:cs typeface="Arial" pitchFamily="34" charset="0"/>
                </a:rPr>
                <a:t>Private Sector - $59B</a:t>
              </a:r>
            </a:p>
          </p:txBody>
        </p:sp>
        <p:grpSp>
          <p:nvGrpSpPr>
            <p:cNvPr id="54278" name="Group 16"/>
            <p:cNvGrpSpPr>
              <a:grpSpLocks/>
            </p:cNvGrpSpPr>
            <p:nvPr/>
          </p:nvGrpSpPr>
          <p:grpSpPr bwMode="auto">
            <a:xfrm>
              <a:off x="2764" y="729"/>
              <a:ext cx="2808" cy="2614"/>
              <a:chOff x="2716" y="543"/>
              <a:chExt cx="2808" cy="2614"/>
            </a:xfrm>
          </p:grpSpPr>
          <p:grpSp>
            <p:nvGrpSpPr>
              <p:cNvPr id="54279" name="Group 17"/>
              <p:cNvGrpSpPr>
                <a:grpSpLocks/>
              </p:cNvGrpSpPr>
              <p:nvPr/>
            </p:nvGrpSpPr>
            <p:grpSpPr bwMode="auto">
              <a:xfrm rot="10800000">
                <a:off x="2716" y="543"/>
                <a:ext cx="2808" cy="2614"/>
                <a:chOff x="2952" y="87"/>
                <a:chExt cx="2808" cy="2614"/>
              </a:xfrm>
            </p:grpSpPr>
            <p:pic>
              <p:nvPicPr>
                <p:cNvPr id="86029" name="Picture 18" descr="blur"/>
                <p:cNvPicPr>
                  <a:picLocks noChangeAspect="1" noChangeArrowheads="1"/>
                </p:cNvPicPr>
                <p:nvPr/>
              </p:nvPicPr>
              <p:blipFill>
                <a:blip r:embed="rId4"/>
                <a:srcRect/>
                <a:stretch>
                  <a:fillRect/>
                </a:stretch>
              </p:blipFill>
              <p:spPr bwMode="auto">
                <a:xfrm rot="-8686742">
                  <a:off x="3554" y="87"/>
                  <a:ext cx="175" cy="2614"/>
                </a:xfrm>
                <a:prstGeom prst="rect">
                  <a:avLst/>
                </a:prstGeom>
                <a:noFill/>
                <a:ln>
                  <a:noFill/>
                </a:ln>
                <a:effectLst>
                  <a:outerShdw blurRad="63500" dist="28398" dir="14606097"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7" name="AutoShape 19"/>
                <p:cNvSpPr>
                  <a:spLocks noChangeArrowheads="1"/>
                </p:cNvSpPr>
                <p:nvPr/>
              </p:nvSpPr>
              <p:spPr bwMode="auto">
                <a:xfrm rot="10800000" flipH="1" flipV="1">
                  <a:off x="2952" y="400"/>
                  <a:ext cx="2808" cy="2016"/>
                </a:xfrm>
                <a:prstGeom prst="triangle">
                  <a:avLst>
                    <a:gd name="adj" fmla="val 50000"/>
                  </a:avLst>
                </a:prstGeom>
                <a:gradFill rotWithShape="1">
                  <a:gsLst>
                    <a:gs pos="0">
                      <a:srgbClr val="00CC00"/>
                    </a:gs>
                    <a:gs pos="100000">
                      <a:srgbClr val="009900"/>
                    </a:gs>
                  </a:gsLst>
                  <a:lin ang="5400000" scaled="1"/>
                </a:gradFill>
                <a:ln w="9525">
                  <a:solidFill>
                    <a:schemeClr val="tx1"/>
                  </a:solidFill>
                  <a:miter lim="800000"/>
                  <a:headEnd/>
                  <a:tailEnd/>
                </a:ln>
              </p:spPr>
              <p:txBody>
                <a:bodyPr wrap="none" anchor="ctr"/>
                <a:lstStyle/>
                <a:p>
                  <a:pPr algn="ctr" fontAlgn="base">
                    <a:spcBef>
                      <a:spcPct val="20000"/>
                    </a:spcBef>
                    <a:spcAft>
                      <a:spcPct val="0"/>
                    </a:spcAft>
                  </a:pPr>
                  <a:endParaRPr lang="en-US" sz="2000" b="1">
                    <a:solidFill>
                      <a:prstClr val="black"/>
                    </a:solidFill>
                    <a:latin typeface="Bodoni MT" pitchFamily="18" charset="0"/>
                    <a:cs typeface="Arial" pitchFamily="34" charset="0"/>
                  </a:endParaRPr>
                </a:p>
              </p:txBody>
            </p:sp>
          </p:grpSp>
          <p:sp>
            <p:nvSpPr>
              <p:cNvPr id="54280" name="Freeform 20"/>
              <p:cNvSpPr>
                <a:spLocks/>
              </p:cNvSpPr>
              <p:nvPr/>
            </p:nvSpPr>
            <p:spPr bwMode="auto">
              <a:xfrm rot="10800000">
                <a:off x="2797" y="872"/>
                <a:ext cx="2652" cy="804"/>
              </a:xfrm>
              <a:custGeom>
                <a:avLst/>
                <a:gdLst>
                  <a:gd name="T0" fmla="*/ 2 w 3609"/>
                  <a:gd name="T1" fmla="*/ 0 h 1297"/>
                  <a:gd name="T2" fmla="*/ 3 w 3609"/>
                  <a:gd name="T3" fmla="*/ 1 h 1297"/>
                  <a:gd name="T4" fmla="*/ 6 w 3609"/>
                  <a:gd name="T5" fmla="*/ 1 h 1297"/>
                  <a:gd name="T6" fmla="*/ 7 w 3609"/>
                  <a:gd name="T7" fmla="*/ 1 h 1297"/>
                  <a:gd name="T8" fmla="*/ 8 w 3609"/>
                  <a:gd name="T9" fmla="*/ 1 h 1297"/>
                  <a:gd name="T10" fmla="*/ 8 w 3609"/>
                  <a:gd name="T11" fmla="*/ 1 h 1297"/>
                  <a:gd name="T12" fmla="*/ 10 w 3609"/>
                  <a:gd name="T13" fmla="*/ 1 h 1297"/>
                  <a:gd name="T14" fmla="*/ 10 w 3609"/>
                  <a:gd name="T15" fmla="*/ 1 h 1297"/>
                  <a:gd name="T16" fmla="*/ 10 w 3609"/>
                  <a:gd name="T17" fmla="*/ 1 h 1297"/>
                  <a:gd name="T18" fmla="*/ 6 w 3609"/>
                  <a:gd name="T19" fmla="*/ 1 h 1297"/>
                  <a:gd name="T20" fmla="*/ 0 w 3609"/>
                  <a:gd name="T21" fmla="*/ 1 h 1297"/>
                  <a:gd name="T22" fmla="*/ 1 w 3609"/>
                  <a:gd name="T23" fmla="*/ 1 h 1297"/>
                  <a:gd name="T24" fmla="*/ 1 w 3609"/>
                  <a:gd name="T25" fmla="*/ 1 h 1297"/>
                  <a:gd name="T26" fmla="*/ 1 w 3609"/>
                  <a:gd name="T27" fmla="*/ 1 h 1297"/>
                  <a:gd name="T28" fmla="*/ 1 w 3609"/>
                  <a:gd name="T29" fmla="*/ 1 h 1297"/>
                  <a:gd name="T30" fmla="*/ 2 w 3609"/>
                  <a:gd name="T31" fmla="*/ 1 h 1297"/>
                  <a:gd name="T32" fmla="*/ 2 w 3609"/>
                  <a:gd name="T33" fmla="*/ 1 h 1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9"/>
                  <a:gd name="T52" fmla="*/ 0 h 1297"/>
                  <a:gd name="T53" fmla="*/ 3609 w 3609"/>
                  <a:gd name="T54" fmla="*/ 1297 h 1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9" h="1297">
                    <a:moveTo>
                      <a:pt x="739" y="0"/>
                    </a:moveTo>
                    <a:lnTo>
                      <a:pt x="1176" y="9"/>
                    </a:lnTo>
                    <a:lnTo>
                      <a:pt x="2044" y="9"/>
                    </a:lnTo>
                    <a:lnTo>
                      <a:pt x="2654" y="9"/>
                    </a:lnTo>
                    <a:lnTo>
                      <a:pt x="2865" y="9"/>
                    </a:lnTo>
                    <a:lnTo>
                      <a:pt x="3019" y="276"/>
                    </a:lnTo>
                    <a:lnTo>
                      <a:pt x="3316" y="790"/>
                    </a:lnTo>
                    <a:lnTo>
                      <a:pt x="3542" y="1181"/>
                    </a:lnTo>
                    <a:lnTo>
                      <a:pt x="3609" y="1297"/>
                    </a:lnTo>
                    <a:lnTo>
                      <a:pt x="2092" y="1297"/>
                    </a:lnTo>
                    <a:lnTo>
                      <a:pt x="0" y="1297"/>
                    </a:lnTo>
                    <a:lnTo>
                      <a:pt x="122" y="1085"/>
                    </a:lnTo>
                    <a:lnTo>
                      <a:pt x="321" y="741"/>
                    </a:lnTo>
                    <a:lnTo>
                      <a:pt x="465" y="492"/>
                    </a:lnTo>
                    <a:lnTo>
                      <a:pt x="638" y="193"/>
                    </a:lnTo>
                    <a:lnTo>
                      <a:pt x="710" y="68"/>
                    </a:lnTo>
                    <a:lnTo>
                      <a:pt x="746" y="5"/>
                    </a:lnTo>
                  </a:path>
                </a:pathLst>
              </a:custGeom>
              <a:gradFill rotWithShape="1">
                <a:gsLst>
                  <a:gs pos="0">
                    <a:srgbClr val="009900"/>
                  </a:gs>
                  <a:gs pos="100000">
                    <a:srgbClr val="CCFF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cs typeface="Arial" pitchFamily="34" charset="0"/>
                </a:endParaRPr>
              </a:p>
            </p:txBody>
          </p:sp>
          <p:sp>
            <p:nvSpPr>
              <p:cNvPr id="54281" name="Text Box 21"/>
              <p:cNvSpPr txBox="1">
                <a:spLocks noChangeArrowheads="1"/>
              </p:cNvSpPr>
              <p:nvPr/>
            </p:nvSpPr>
            <p:spPr bwMode="auto">
              <a:xfrm>
                <a:off x="3310" y="1058"/>
                <a:ext cx="149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2000" b="1">
                    <a:solidFill>
                      <a:srgbClr val="020202"/>
                    </a:solidFill>
                    <a:cs typeface="Arial" pitchFamily="34" charset="0"/>
                  </a:rPr>
                  <a:t>Clinical Research</a:t>
                </a:r>
                <a:r>
                  <a:rPr lang="en-US" sz="2000" b="1">
                    <a:solidFill>
                      <a:prstClr val="black"/>
                    </a:solidFill>
                    <a:cs typeface="Arial" pitchFamily="34" charset="0"/>
                  </a:rPr>
                  <a:t> </a:t>
                </a:r>
              </a:p>
            </p:txBody>
          </p:sp>
          <p:sp>
            <p:nvSpPr>
              <p:cNvPr id="54282" name="Freeform 22"/>
              <p:cNvSpPr>
                <a:spLocks/>
              </p:cNvSpPr>
              <p:nvPr/>
            </p:nvSpPr>
            <p:spPr bwMode="auto">
              <a:xfrm rot="10800000">
                <a:off x="3293" y="1602"/>
                <a:ext cx="1664" cy="565"/>
              </a:xfrm>
              <a:custGeom>
                <a:avLst/>
                <a:gdLst>
                  <a:gd name="T0" fmla="*/ 5 w 2127"/>
                  <a:gd name="T1" fmla="*/ 1 h 850"/>
                  <a:gd name="T2" fmla="*/ 4 w 2127"/>
                  <a:gd name="T3" fmla="*/ 1 h 850"/>
                  <a:gd name="T4" fmla="*/ 4 w 2127"/>
                  <a:gd name="T5" fmla="*/ 1 h 850"/>
                  <a:gd name="T6" fmla="*/ 2 w 2127"/>
                  <a:gd name="T7" fmla="*/ 1 h 850"/>
                  <a:gd name="T8" fmla="*/ 2 w 2127"/>
                  <a:gd name="T9" fmla="*/ 1 h 850"/>
                  <a:gd name="T10" fmla="*/ 0 w 2127"/>
                  <a:gd name="T11" fmla="*/ 1 h 850"/>
                  <a:gd name="T12" fmla="*/ 20 w 2127"/>
                  <a:gd name="T13" fmla="*/ 1 h 850"/>
                  <a:gd name="T14" fmla="*/ 20 w 2127"/>
                  <a:gd name="T15" fmla="*/ 1 h 850"/>
                  <a:gd name="T16" fmla="*/ 19 w 2127"/>
                  <a:gd name="T17" fmla="*/ 1 h 850"/>
                  <a:gd name="T18" fmla="*/ 18 w 2127"/>
                  <a:gd name="T19" fmla="*/ 1 h 850"/>
                  <a:gd name="T20" fmla="*/ 17 w 2127"/>
                  <a:gd name="T21" fmla="*/ 1 h 850"/>
                  <a:gd name="T22" fmla="*/ 16 w 2127"/>
                  <a:gd name="T23" fmla="*/ 1 h 850"/>
                  <a:gd name="T24" fmla="*/ 16 w 2127"/>
                  <a:gd name="T25" fmla="*/ 1 h 850"/>
                  <a:gd name="T26" fmla="*/ 16 w 2127"/>
                  <a:gd name="T27" fmla="*/ 1 h 850"/>
                  <a:gd name="T28" fmla="*/ 16 w 2127"/>
                  <a:gd name="T29" fmla="*/ 0 h 850"/>
                  <a:gd name="T30" fmla="*/ 5 w 2127"/>
                  <a:gd name="T31" fmla="*/ 1 h 8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7"/>
                  <a:gd name="T49" fmla="*/ 0 h 850"/>
                  <a:gd name="T50" fmla="*/ 2127 w 2127"/>
                  <a:gd name="T51" fmla="*/ 850 h 8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7" h="850">
                    <a:moveTo>
                      <a:pt x="487" y="6"/>
                    </a:moveTo>
                    <a:lnTo>
                      <a:pt x="451" y="68"/>
                    </a:lnTo>
                    <a:lnTo>
                      <a:pt x="374" y="202"/>
                    </a:lnTo>
                    <a:lnTo>
                      <a:pt x="180" y="538"/>
                    </a:lnTo>
                    <a:lnTo>
                      <a:pt x="31" y="797"/>
                    </a:lnTo>
                    <a:lnTo>
                      <a:pt x="0" y="850"/>
                    </a:lnTo>
                    <a:lnTo>
                      <a:pt x="2127" y="850"/>
                    </a:lnTo>
                    <a:lnTo>
                      <a:pt x="2063" y="740"/>
                    </a:lnTo>
                    <a:lnTo>
                      <a:pt x="1995" y="622"/>
                    </a:lnTo>
                    <a:lnTo>
                      <a:pt x="1927" y="505"/>
                    </a:lnTo>
                    <a:lnTo>
                      <a:pt x="1833" y="342"/>
                    </a:lnTo>
                    <a:lnTo>
                      <a:pt x="1787" y="263"/>
                    </a:lnTo>
                    <a:lnTo>
                      <a:pt x="1691" y="97"/>
                    </a:lnTo>
                    <a:lnTo>
                      <a:pt x="1647" y="21"/>
                    </a:lnTo>
                    <a:lnTo>
                      <a:pt x="1635" y="0"/>
                    </a:lnTo>
                    <a:lnTo>
                      <a:pt x="487" y="6"/>
                    </a:lnTo>
                    <a:close/>
                  </a:path>
                </a:pathLst>
              </a:custGeom>
              <a:gradFill rotWithShape="1">
                <a:gsLst>
                  <a:gs pos="0">
                    <a:srgbClr val="009900"/>
                  </a:gs>
                  <a:gs pos="100000">
                    <a:srgbClr val="CCFF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cs typeface="Arial" pitchFamily="34" charset="0"/>
                </a:endParaRPr>
              </a:p>
            </p:txBody>
          </p:sp>
          <p:sp>
            <p:nvSpPr>
              <p:cNvPr id="54283" name="AutoShape 23"/>
              <p:cNvSpPr>
                <a:spLocks noChangeArrowheads="1"/>
              </p:cNvSpPr>
              <p:nvPr/>
            </p:nvSpPr>
            <p:spPr bwMode="auto">
              <a:xfrm rot="10800000">
                <a:off x="3617" y="2084"/>
                <a:ext cx="1013" cy="723"/>
              </a:xfrm>
              <a:prstGeom prst="triangle">
                <a:avLst>
                  <a:gd name="adj" fmla="val 50000"/>
                </a:avLst>
              </a:prstGeom>
              <a:gradFill rotWithShape="1">
                <a:gsLst>
                  <a:gs pos="0">
                    <a:srgbClr val="009900"/>
                  </a:gs>
                  <a:gs pos="100000">
                    <a:srgbClr val="CC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fontAlgn="base">
                  <a:spcBef>
                    <a:spcPct val="0"/>
                  </a:spcBef>
                  <a:spcAft>
                    <a:spcPct val="0"/>
                  </a:spcAft>
                </a:pPr>
                <a:endParaRPr lang="en-US">
                  <a:solidFill>
                    <a:prstClr val="black"/>
                  </a:solidFill>
                  <a:cs typeface="Arial" pitchFamily="34" charset="0"/>
                </a:endParaRPr>
              </a:p>
            </p:txBody>
          </p:sp>
          <p:sp>
            <p:nvSpPr>
              <p:cNvPr id="54284" name="Text Box 24"/>
              <p:cNvSpPr txBox="1">
                <a:spLocks noChangeArrowheads="1"/>
              </p:cNvSpPr>
              <p:nvPr/>
            </p:nvSpPr>
            <p:spPr bwMode="auto">
              <a:xfrm>
                <a:off x="3749" y="2150"/>
                <a:ext cx="7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b="1">
                    <a:solidFill>
                      <a:srgbClr val="020202"/>
                    </a:solidFill>
                    <a:cs typeface="Arial" pitchFamily="34" charset="0"/>
                  </a:rPr>
                  <a:t>Basic </a:t>
                </a:r>
              </a:p>
              <a:p>
                <a:pPr algn="ctr" eaLnBrk="1" fontAlgn="base" hangingPunct="1">
                  <a:spcBef>
                    <a:spcPct val="0"/>
                  </a:spcBef>
                  <a:spcAft>
                    <a:spcPct val="0"/>
                  </a:spcAft>
                </a:pPr>
                <a:r>
                  <a:rPr lang="en-US" sz="1200" b="1">
                    <a:solidFill>
                      <a:srgbClr val="020202"/>
                    </a:solidFill>
                    <a:cs typeface="Arial" pitchFamily="34" charset="0"/>
                  </a:rPr>
                  <a:t>Research</a:t>
                </a:r>
              </a:p>
            </p:txBody>
          </p:sp>
          <p:sp>
            <p:nvSpPr>
              <p:cNvPr id="54285" name="Text Box 25"/>
              <p:cNvSpPr txBox="1">
                <a:spLocks noChangeArrowheads="1"/>
              </p:cNvSpPr>
              <p:nvPr/>
            </p:nvSpPr>
            <p:spPr bwMode="auto">
              <a:xfrm>
                <a:off x="3619" y="1658"/>
                <a:ext cx="105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600" b="1">
                    <a:solidFill>
                      <a:srgbClr val="020202"/>
                    </a:solidFill>
                    <a:cs typeface="Arial" pitchFamily="34" charset="0"/>
                  </a:rPr>
                  <a:t>Translational Research</a:t>
                </a:r>
              </a:p>
            </p:txBody>
          </p:sp>
        </p:grpSp>
      </p:grpSp>
    </p:spTree>
    <p:custDataLst>
      <p:tags r:id="rId1"/>
    </p:custDataLst>
    <p:extLst>
      <p:ext uri="{BB962C8B-B14F-4D97-AF65-F5344CB8AC3E}">
        <p14:creationId xmlns:p14="http://schemas.microsoft.com/office/powerpoint/2010/main" val="454565676"/>
      </p:ext>
    </p:extLst>
  </p:cSld>
  <p:clrMapOvr>
    <a:masterClrMapping/>
  </p:clrMapOvr>
  <mc:AlternateContent xmlns:mc="http://schemas.openxmlformats.org/markup-compatibility/2006" xmlns:p14="http://schemas.microsoft.com/office/powerpoint/2010/main">
    <mc:Choice Requires="p14">
      <p:transition spd="slow" p14:dur="2000" advTm="87029"/>
    </mc:Choice>
    <mc:Fallback xmlns="">
      <p:transition spd="slow" advTm="87029"/>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43714" name="Rectangle 2"/>
          <p:cNvSpPr>
            <a:spLocks noChangeArrowheads="1"/>
          </p:cNvSpPr>
          <p:nvPr/>
        </p:nvSpPr>
        <p:spPr bwMode="auto">
          <a:xfrm>
            <a:off x="3822701" y="1003300"/>
            <a:ext cx="1498600" cy="4318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Office of the Director</a:t>
            </a:r>
          </a:p>
        </p:txBody>
      </p:sp>
      <p:sp>
        <p:nvSpPr>
          <p:cNvPr id="243715" name="Line 3"/>
          <p:cNvSpPr>
            <a:spLocks noChangeShapeType="1"/>
          </p:cNvSpPr>
          <p:nvPr/>
        </p:nvSpPr>
        <p:spPr bwMode="auto">
          <a:xfrm>
            <a:off x="4572000" y="1460500"/>
            <a:ext cx="0" cy="127000"/>
          </a:xfrm>
          <a:prstGeom prst="line">
            <a:avLst/>
          </a:prstGeom>
          <a:noFill/>
          <a:ln w="25400">
            <a:solidFill>
              <a:srgbClr val="00DF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anchor="ctr"/>
          <a:lstStyle/>
          <a:p>
            <a:endParaRPr lang="en-US"/>
          </a:p>
        </p:txBody>
      </p:sp>
      <p:sp>
        <p:nvSpPr>
          <p:cNvPr id="243716" name="Line 4"/>
          <p:cNvSpPr>
            <a:spLocks noChangeShapeType="1"/>
          </p:cNvSpPr>
          <p:nvPr/>
        </p:nvSpPr>
        <p:spPr bwMode="auto">
          <a:xfrm>
            <a:off x="4572000" y="1676400"/>
            <a:ext cx="0" cy="4191000"/>
          </a:xfrm>
          <a:prstGeom prst="line">
            <a:avLst/>
          </a:prstGeom>
          <a:noFill/>
          <a:ln w="25400">
            <a:solidFill>
              <a:srgbClr val="00DF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anchor="ctr"/>
          <a:lstStyle/>
          <a:p>
            <a:endParaRPr lang="en-US"/>
          </a:p>
        </p:txBody>
      </p:sp>
      <p:sp>
        <p:nvSpPr>
          <p:cNvPr id="243717" name="Freeform 5"/>
          <p:cNvSpPr>
            <a:spLocks/>
          </p:cNvSpPr>
          <p:nvPr/>
        </p:nvSpPr>
        <p:spPr bwMode="auto">
          <a:xfrm>
            <a:off x="2281768" y="1600200"/>
            <a:ext cx="1605844" cy="230188"/>
          </a:xfrm>
          <a:custGeom>
            <a:avLst/>
            <a:gdLst>
              <a:gd name="T0" fmla="*/ 0 w 1012"/>
              <a:gd name="T1" fmla="*/ 144 h 145"/>
              <a:gd name="T2" fmla="*/ 0 w 1012"/>
              <a:gd name="T3" fmla="*/ 0 h 145"/>
              <a:gd name="T4" fmla="*/ 1011 w 1012"/>
              <a:gd name="T5" fmla="*/ 0 h 145"/>
            </a:gdLst>
            <a:ahLst/>
            <a:cxnLst>
              <a:cxn ang="0">
                <a:pos x="T0" y="T1"/>
              </a:cxn>
              <a:cxn ang="0">
                <a:pos x="T2" y="T3"/>
              </a:cxn>
              <a:cxn ang="0">
                <a:pos x="T4" y="T5"/>
              </a:cxn>
            </a:cxnLst>
            <a:rect l="0" t="0" r="r" b="b"/>
            <a:pathLst>
              <a:path w="1012" h="145">
                <a:moveTo>
                  <a:pt x="0" y="144"/>
                </a:moveTo>
                <a:lnTo>
                  <a:pt x="0" y="0"/>
                </a:lnTo>
                <a:lnTo>
                  <a:pt x="1011"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18" name="Rectangle 6"/>
          <p:cNvSpPr>
            <a:spLocks noChangeArrowheads="1"/>
          </p:cNvSpPr>
          <p:nvPr/>
        </p:nvSpPr>
        <p:spPr bwMode="auto">
          <a:xfrm>
            <a:off x="1651000" y="1841500"/>
            <a:ext cx="1258711"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National Institute</a:t>
            </a:r>
          </a:p>
          <a:p>
            <a:pPr algn="ctr"/>
            <a:r>
              <a:rPr lang="en-US" altLang="en-US" sz="1000">
                <a:solidFill>
                  <a:schemeClr val="tx1"/>
                </a:solidFill>
              </a:rPr>
              <a:t>on Alcohol Abuse</a:t>
            </a:r>
          </a:p>
          <a:p>
            <a:pPr algn="ctr"/>
            <a:r>
              <a:rPr lang="en-US" altLang="en-US" sz="1000">
                <a:solidFill>
                  <a:schemeClr val="tx1"/>
                </a:solidFill>
              </a:rPr>
              <a:t>and Alcoholism</a:t>
            </a:r>
          </a:p>
        </p:txBody>
      </p:sp>
      <p:sp>
        <p:nvSpPr>
          <p:cNvPr id="243719" name="Freeform 7"/>
          <p:cNvSpPr>
            <a:spLocks/>
          </p:cNvSpPr>
          <p:nvPr/>
        </p:nvSpPr>
        <p:spPr bwMode="auto">
          <a:xfrm>
            <a:off x="4572000" y="1600200"/>
            <a:ext cx="787400" cy="230188"/>
          </a:xfrm>
          <a:custGeom>
            <a:avLst/>
            <a:gdLst>
              <a:gd name="T0" fmla="*/ 495 w 496"/>
              <a:gd name="T1" fmla="*/ 144 h 145"/>
              <a:gd name="T2" fmla="*/ 495 w 496"/>
              <a:gd name="T3" fmla="*/ 0 h 145"/>
              <a:gd name="T4" fmla="*/ 0 w 496"/>
              <a:gd name="T5" fmla="*/ 0 h 145"/>
            </a:gdLst>
            <a:ahLst/>
            <a:cxnLst>
              <a:cxn ang="0">
                <a:pos x="T0" y="T1"/>
              </a:cxn>
              <a:cxn ang="0">
                <a:pos x="T2" y="T3"/>
              </a:cxn>
              <a:cxn ang="0">
                <a:pos x="T4" y="T5"/>
              </a:cxn>
            </a:cxnLst>
            <a:rect l="0" t="0" r="r" b="b"/>
            <a:pathLst>
              <a:path w="496" h="145">
                <a:moveTo>
                  <a:pt x="495" y="144"/>
                </a:moveTo>
                <a:lnTo>
                  <a:pt x="495" y="0"/>
                </a:lnTo>
                <a:lnTo>
                  <a:pt x="0"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20" name="Rectangle 8"/>
          <p:cNvSpPr>
            <a:spLocks noChangeArrowheads="1"/>
          </p:cNvSpPr>
          <p:nvPr/>
        </p:nvSpPr>
        <p:spPr bwMode="auto">
          <a:xfrm>
            <a:off x="4708878" y="1841500"/>
            <a:ext cx="1298222"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National Institute</a:t>
            </a:r>
          </a:p>
          <a:p>
            <a:pPr algn="ctr"/>
            <a:r>
              <a:rPr lang="en-US" altLang="en-US" sz="1000">
                <a:solidFill>
                  <a:schemeClr val="tx1"/>
                </a:solidFill>
              </a:rPr>
              <a:t>of Arthritis and</a:t>
            </a:r>
          </a:p>
          <a:p>
            <a:pPr algn="ctr"/>
            <a:r>
              <a:rPr lang="en-US" altLang="en-US" sz="1000">
                <a:solidFill>
                  <a:schemeClr val="tx1"/>
                </a:solidFill>
              </a:rPr>
              <a:t>Musculoskeletal</a:t>
            </a:r>
          </a:p>
          <a:p>
            <a:pPr algn="ctr"/>
            <a:r>
              <a:rPr lang="en-US" altLang="en-US" sz="1000">
                <a:solidFill>
                  <a:schemeClr val="tx1"/>
                </a:solidFill>
              </a:rPr>
              <a:t>and Skin Diseases</a:t>
            </a:r>
          </a:p>
        </p:txBody>
      </p:sp>
      <p:sp>
        <p:nvSpPr>
          <p:cNvPr id="243721" name="Freeform 9"/>
          <p:cNvSpPr>
            <a:spLocks/>
          </p:cNvSpPr>
          <p:nvPr/>
        </p:nvSpPr>
        <p:spPr bwMode="auto">
          <a:xfrm>
            <a:off x="5257800" y="1600200"/>
            <a:ext cx="1569156" cy="230188"/>
          </a:xfrm>
          <a:custGeom>
            <a:avLst/>
            <a:gdLst>
              <a:gd name="T0" fmla="*/ 987 w 988"/>
              <a:gd name="T1" fmla="*/ 144 h 145"/>
              <a:gd name="T2" fmla="*/ 987 w 988"/>
              <a:gd name="T3" fmla="*/ 0 h 145"/>
              <a:gd name="T4" fmla="*/ 0 w 988"/>
              <a:gd name="T5" fmla="*/ 0 h 145"/>
            </a:gdLst>
            <a:ahLst/>
            <a:cxnLst>
              <a:cxn ang="0">
                <a:pos x="T0" y="T1"/>
              </a:cxn>
              <a:cxn ang="0">
                <a:pos x="T2" y="T3"/>
              </a:cxn>
              <a:cxn ang="0">
                <a:pos x="T4" y="T5"/>
              </a:cxn>
            </a:cxnLst>
            <a:rect l="0" t="0" r="r" b="b"/>
            <a:pathLst>
              <a:path w="988" h="145">
                <a:moveTo>
                  <a:pt x="987" y="144"/>
                </a:moveTo>
                <a:lnTo>
                  <a:pt x="987" y="0"/>
                </a:lnTo>
                <a:lnTo>
                  <a:pt x="0"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22" name="Rectangle 10"/>
          <p:cNvSpPr>
            <a:spLocks noChangeArrowheads="1"/>
          </p:cNvSpPr>
          <p:nvPr/>
        </p:nvSpPr>
        <p:spPr bwMode="auto">
          <a:xfrm>
            <a:off x="6194778" y="1841500"/>
            <a:ext cx="1260123"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dirty="0">
                <a:solidFill>
                  <a:schemeClr val="tx1"/>
                </a:solidFill>
              </a:rPr>
              <a:t>National Cancer</a:t>
            </a:r>
          </a:p>
          <a:p>
            <a:pPr algn="ctr"/>
            <a:r>
              <a:rPr lang="en-US" altLang="en-US" sz="1000" dirty="0">
                <a:solidFill>
                  <a:schemeClr val="tx1"/>
                </a:solidFill>
              </a:rPr>
              <a:t>Institute</a:t>
            </a:r>
          </a:p>
        </p:txBody>
      </p:sp>
      <p:sp>
        <p:nvSpPr>
          <p:cNvPr id="243723" name="Freeform 11"/>
          <p:cNvSpPr>
            <a:spLocks/>
          </p:cNvSpPr>
          <p:nvPr/>
        </p:nvSpPr>
        <p:spPr bwMode="auto">
          <a:xfrm>
            <a:off x="3766256" y="2667000"/>
            <a:ext cx="807156" cy="230188"/>
          </a:xfrm>
          <a:custGeom>
            <a:avLst/>
            <a:gdLst>
              <a:gd name="T0" fmla="*/ 0 w 509"/>
              <a:gd name="T1" fmla="*/ 144 h 145"/>
              <a:gd name="T2" fmla="*/ 0 w 509"/>
              <a:gd name="T3" fmla="*/ 0 h 145"/>
              <a:gd name="T4" fmla="*/ 508 w 509"/>
              <a:gd name="T5" fmla="*/ 0 h 145"/>
            </a:gdLst>
            <a:ahLst/>
            <a:cxnLst>
              <a:cxn ang="0">
                <a:pos x="T0" y="T1"/>
              </a:cxn>
              <a:cxn ang="0">
                <a:pos x="T2" y="T3"/>
              </a:cxn>
              <a:cxn ang="0">
                <a:pos x="T4" y="T5"/>
              </a:cxn>
            </a:cxnLst>
            <a:rect l="0" t="0" r="r" b="b"/>
            <a:pathLst>
              <a:path w="509" h="145">
                <a:moveTo>
                  <a:pt x="0" y="144"/>
                </a:moveTo>
                <a:lnTo>
                  <a:pt x="0" y="0"/>
                </a:lnTo>
                <a:lnTo>
                  <a:pt x="508"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24" name="Rectangle 12"/>
          <p:cNvSpPr>
            <a:spLocks noChangeArrowheads="1"/>
          </p:cNvSpPr>
          <p:nvPr/>
        </p:nvSpPr>
        <p:spPr bwMode="auto">
          <a:xfrm>
            <a:off x="3098800" y="2908300"/>
            <a:ext cx="1333500"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dirty="0">
                <a:solidFill>
                  <a:srgbClr val="FF0000"/>
                </a:solidFill>
              </a:rPr>
              <a:t>National Institute</a:t>
            </a:r>
          </a:p>
          <a:p>
            <a:pPr algn="ctr"/>
            <a:r>
              <a:rPr lang="en-US" altLang="en-US" sz="1000" dirty="0">
                <a:solidFill>
                  <a:srgbClr val="FF0000"/>
                </a:solidFill>
              </a:rPr>
              <a:t>of Diabetes and</a:t>
            </a:r>
          </a:p>
          <a:p>
            <a:pPr algn="ctr"/>
            <a:r>
              <a:rPr lang="en-US" altLang="en-US" sz="1000" dirty="0">
                <a:solidFill>
                  <a:srgbClr val="FF0000"/>
                </a:solidFill>
              </a:rPr>
              <a:t>Digestive and</a:t>
            </a:r>
          </a:p>
          <a:p>
            <a:pPr algn="ctr"/>
            <a:r>
              <a:rPr lang="en-US" altLang="en-US" sz="1000" dirty="0">
                <a:solidFill>
                  <a:srgbClr val="FF0000"/>
                </a:solidFill>
              </a:rPr>
              <a:t>Kidney Diseases</a:t>
            </a:r>
          </a:p>
        </p:txBody>
      </p:sp>
      <p:sp>
        <p:nvSpPr>
          <p:cNvPr id="243725" name="Freeform 13"/>
          <p:cNvSpPr>
            <a:spLocks/>
          </p:cNvSpPr>
          <p:nvPr/>
        </p:nvSpPr>
        <p:spPr bwMode="auto">
          <a:xfrm>
            <a:off x="2280356" y="2667000"/>
            <a:ext cx="1607256" cy="230188"/>
          </a:xfrm>
          <a:custGeom>
            <a:avLst/>
            <a:gdLst>
              <a:gd name="T0" fmla="*/ 0 w 1013"/>
              <a:gd name="T1" fmla="*/ 144 h 145"/>
              <a:gd name="T2" fmla="*/ 0 w 1013"/>
              <a:gd name="T3" fmla="*/ 0 h 145"/>
              <a:gd name="T4" fmla="*/ 1012 w 1013"/>
              <a:gd name="T5" fmla="*/ 0 h 145"/>
            </a:gdLst>
            <a:ahLst/>
            <a:cxnLst>
              <a:cxn ang="0">
                <a:pos x="T0" y="T1"/>
              </a:cxn>
              <a:cxn ang="0">
                <a:pos x="T2" y="T3"/>
              </a:cxn>
              <a:cxn ang="0">
                <a:pos x="T4" y="T5"/>
              </a:cxn>
            </a:cxnLst>
            <a:rect l="0" t="0" r="r" b="b"/>
            <a:pathLst>
              <a:path w="1013" h="145">
                <a:moveTo>
                  <a:pt x="0" y="144"/>
                </a:moveTo>
                <a:lnTo>
                  <a:pt x="0" y="0"/>
                </a:lnTo>
                <a:lnTo>
                  <a:pt x="1012"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26" name="Rectangle 14"/>
          <p:cNvSpPr>
            <a:spLocks noChangeArrowheads="1"/>
          </p:cNvSpPr>
          <p:nvPr/>
        </p:nvSpPr>
        <p:spPr bwMode="auto">
          <a:xfrm>
            <a:off x="1651000" y="2908300"/>
            <a:ext cx="1258711"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National Institute</a:t>
            </a:r>
          </a:p>
          <a:p>
            <a:pPr algn="ctr"/>
            <a:r>
              <a:rPr lang="en-US" altLang="en-US" sz="1000">
                <a:solidFill>
                  <a:schemeClr val="tx1"/>
                </a:solidFill>
              </a:rPr>
              <a:t>of Dental and</a:t>
            </a:r>
          </a:p>
          <a:p>
            <a:pPr algn="ctr"/>
            <a:r>
              <a:rPr lang="en-US" altLang="en-US" sz="1000">
                <a:solidFill>
                  <a:schemeClr val="tx1"/>
                </a:solidFill>
              </a:rPr>
              <a:t>Craniofacial</a:t>
            </a:r>
          </a:p>
          <a:p>
            <a:pPr algn="ctr"/>
            <a:r>
              <a:rPr lang="en-US" altLang="en-US" sz="1000">
                <a:solidFill>
                  <a:schemeClr val="tx1"/>
                </a:solidFill>
              </a:rPr>
              <a:t>Research</a:t>
            </a:r>
          </a:p>
        </p:txBody>
      </p:sp>
      <p:sp>
        <p:nvSpPr>
          <p:cNvPr id="243727" name="Freeform 15"/>
          <p:cNvSpPr>
            <a:spLocks/>
          </p:cNvSpPr>
          <p:nvPr/>
        </p:nvSpPr>
        <p:spPr bwMode="auto">
          <a:xfrm>
            <a:off x="4572000" y="2667000"/>
            <a:ext cx="787400" cy="230188"/>
          </a:xfrm>
          <a:custGeom>
            <a:avLst/>
            <a:gdLst>
              <a:gd name="T0" fmla="*/ 495 w 496"/>
              <a:gd name="T1" fmla="*/ 144 h 145"/>
              <a:gd name="T2" fmla="*/ 495 w 496"/>
              <a:gd name="T3" fmla="*/ 0 h 145"/>
              <a:gd name="T4" fmla="*/ 0 w 496"/>
              <a:gd name="T5" fmla="*/ 0 h 145"/>
            </a:gdLst>
            <a:ahLst/>
            <a:cxnLst>
              <a:cxn ang="0">
                <a:pos x="T0" y="T1"/>
              </a:cxn>
              <a:cxn ang="0">
                <a:pos x="T2" y="T3"/>
              </a:cxn>
              <a:cxn ang="0">
                <a:pos x="T4" y="T5"/>
              </a:cxn>
            </a:cxnLst>
            <a:rect l="0" t="0" r="r" b="b"/>
            <a:pathLst>
              <a:path w="496" h="145">
                <a:moveTo>
                  <a:pt x="495" y="144"/>
                </a:moveTo>
                <a:lnTo>
                  <a:pt x="495" y="0"/>
                </a:lnTo>
                <a:lnTo>
                  <a:pt x="0"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28" name="Rectangle 16"/>
          <p:cNvSpPr>
            <a:spLocks noChangeArrowheads="1"/>
          </p:cNvSpPr>
          <p:nvPr/>
        </p:nvSpPr>
        <p:spPr bwMode="auto">
          <a:xfrm>
            <a:off x="4708878" y="2908300"/>
            <a:ext cx="1298222"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National Institute</a:t>
            </a:r>
          </a:p>
          <a:p>
            <a:pPr algn="ctr"/>
            <a:r>
              <a:rPr lang="en-US" altLang="en-US" sz="1000">
                <a:solidFill>
                  <a:schemeClr val="tx1"/>
                </a:solidFill>
              </a:rPr>
              <a:t>on Drug Abuse</a:t>
            </a:r>
          </a:p>
        </p:txBody>
      </p:sp>
      <p:sp>
        <p:nvSpPr>
          <p:cNvPr id="243729" name="Freeform 17"/>
          <p:cNvSpPr>
            <a:spLocks/>
          </p:cNvSpPr>
          <p:nvPr/>
        </p:nvSpPr>
        <p:spPr bwMode="auto">
          <a:xfrm>
            <a:off x="5257800" y="2667000"/>
            <a:ext cx="1569156" cy="230188"/>
          </a:xfrm>
          <a:custGeom>
            <a:avLst/>
            <a:gdLst>
              <a:gd name="T0" fmla="*/ 987 w 988"/>
              <a:gd name="T1" fmla="*/ 144 h 145"/>
              <a:gd name="T2" fmla="*/ 987 w 988"/>
              <a:gd name="T3" fmla="*/ 0 h 145"/>
              <a:gd name="T4" fmla="*/ 0 w 988"/>
              <a:gd name="T5" fmla="*/ 0 h 145"/>
            </a:gdLst>
            <a:ahLst/>
            <a:cxnLst>
              <a:cxn ang="0">
                <a:pos x="T0" y="T1"/>
              </a:cxn>
              <a:cxn ang="0">
                <a:pos x="T2" y="T3"/>
              </a:cxn>
              <a:cxn ang="0">
                <a:pos x="T4" y="T5"/>
              </a:cxn>
            </a:cxnLst>
            <a:rect l="0" t="0" r="r" b="b"/>
            <a:pathLst>
              <a:path w="988" h="145">
                <a:moveTo>
                  <a:pt x="987" y="144"/>
                </a:moveTo>
                <a:lnTo>
                  <a:pt x="987" y="0"/>
                </a:lnTo>
                <a:lnTo>
                  <a:pt x="0"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30" name="Rectangle 18"/>
          <p:cNvSpPr>
            <a:spLocks noChangeArrowheads="1"/>
          </p:cNvSpPr>
          <p:nvPr/>
        </p:nvSpPr>
        <p:spPr bwMode="auto">
          <a:xfrm>
            <a:off x="6194778" y="2908300"/>
            <a:ext cx="1260123"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National Institute</a:t>
            </a:r>
          </a:p>
          <a:p>
            <a:pPr algn="ctr"/>
            <a:r>
              <a:rPr lang="en-US" altLang="en-US" sz="1000">
                <a:solidFill>
                  <a:schemeClr val="tx1"/>
                </a:solidFill>
              </a:rPr>
              <a:t>of Environmental </a:t>
            </a:r>
          </a:p>
          <a:p>
            <a:pPr algn="ctr"/>
            <a:r>
              <a:rPr lang="en-US" altLang="en-US" sz="1000">
                <a:solidFill>
                  <a:schemeClr val="tx1"/>
                </a:solidFill>
              </a:rPr>
              <a:t>Health Sciences</a:t>
            </a:r>
          </a:p>
        </p:txBody>
      </p:sp>
      <p:sp>
        <p:nvSpPr>
          <p:cNvPr id="243731" name="Freeform 19"/>
          <p:cNvSpPr>
            <a:spLocks/>
          </p:cNvSpPr>
          <p:nvPr/>
        </p:nvSpPr>
        <p:spPr bwMode="auto">
          <a:xfrm>
            <a:off x="795867" y="1600200"/>
            <a:ext cx="1605844" cy="230188"/>
          </a:xfrm>
          <a:custGeom>
            <a:avLst/>
            <a:gdLst>
              <a:gd name="T0" fmla="*/ 0 w 1012"/>
              <a:gd name="T1" fmla="*/ 144 h 145"/>
              <a:gd name="T2" fmla="*/ 0 w 1012"/>
              <a:gd name="T3" fmla="*/ 0 h 145"/>
              <a:gd name="T4" fmla="*/ 1011 w 1012"/>
              <a:gd name="T5" fmla="*/ 0 h 145"/>
            </a:gdLst>
            <a:ahLst/>
            <a:cxnLst>
              <a:cxn ang="0">
                <a:pos x="T0" y="T1"/>
              </a:cxn>
              <a:cxn ang="0">
                <a:pos x="T2" y="T3"/>
              </a:cxn>
              <a:cxn ang="0">
                <a:pos x="T4" y="T5"/>
              </a:cxn>
            </a:cxnLst>
            <a:rect l="0" t="0" r="r" b="b"/>
            <a:pathLst>
              <a:path w="1012" h="145">
                <a:moveTo>
                  <a:pt x="0" y="144"/>
                </a:moveTo>
                <a:lnTo>
                  <a:pt x="0" y="0"/>
                </a:lnTo>
                <a:lnTo>
                  <a:pt x="1011"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32" name="Rectangle 20"/>
          <p:cNvSpPr>
            <a:spLocks noChangeArrowheads="1"/>
          </p:cNvSpPr>
          <p:nvPr/>
        </p:nvSpPr>
        <p:spPr bwMode="auto">
          <a:xfrm>
            <a:off x="165101" y="1841500"/>
            <a:ext cx="1258711"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National Institute</a:t>
            </a:r>
          </a:p>
          <a:p>
            <a:pPr algn="ctr"/>
            <a:r>
              <a:rPr lang="en-US" altLang="en-US" sz="1000">
                <a:solidFill>
                  <a:schemeClr val="tx1"/>
                </a:solidFill>
              </a:rPr>
              <a:t>on Aging</a:t>
            </a:r>
          </a:p>
        </p:txBody>
      </p:sp>
      <p:sp>
        <p:nvSpPr>
          <p:cNvPr id="243733" name="Freeform 21"/>
          <p:cNvSpPr>
            <a:spLocks/>
          </p:cNvSpPr>
          <p:nvPr/>
        </p:nvSpPr>
        <p:spPr bwMode="auto">
          <a:xfrm>
            <a:off x="6705600" y="1600200"/>
            <a:ext cx="1569156" cy="230188"/>
          </a:xfrm>
          <a:custGeom>
            <a:avLst/>
            <a:gdLst>
              <a:gd name="T0" fmla="*/ 987 w 988"/>
              <a:gd name="T1" fmla="*/ 144 h 145"/>
              <a:gd name="T2" fmla="*/ 987 w 988"/>
              <a:gd name="T3" fmla="*/ 0 h 145"/>
              <a:gd name="T4" fmla="*/ 0 w 988"/>
              <a:gd name="T5" fmla="*/ 0 h 145"/>
            </a:gdLst>
            <a:ahLst/>
            <a:cxnLst>
              <a:cxn ang="0">
                <a:pos x="T0" y="T1"/>
              </a:cxn>
              <a:cxn ang="0">
                <a:pos x="T2" y="T3"/>
              </a:cxn>
              <a:cxn ang="0">
                <a:pos x="T4" y="T5"/>
              </a:cxn>
            </a:cxnLst>
            <a:rect l="0" t="0" r="r" b="b"/>
            <a:pathLst>
              <a:path w="988" h="145">
                <a:moveTo>
                  <a:pt x="987" y="144"/>
                </a:moveTo>
                <a:lnTo>
                  <a:pt x="987" y="0"/>
                </a:lnTo>
                <a:lnTo>
                  <a:pt x="0"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34" name="Rectangle 22"/>
          <p:cNvSpPr>
            <a:spLocks noChangeArrowheads="1"/>
          </p:cNvSpPr>
          <p:nvPr/>
        </p:nvSpPr>
        <p:spPr bwMode="auto">
          <a:xfrm>
            <a:off x="7642578" y="1841500"/>
            <a:ext cx="1260123"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National Institute</a:t>
            </a:r>
          </a:p>
          <a:p>
            <a:pPr algn="ctr"/>
            <a:r>
              <a:rPr lang="en-US" altLang="en-US" sz="1000">
                <a:solidFill>
                  <a:schemeClr val="tx1"/>
                </a:solidFill>
              </a:rPr>
              <a:t>of Child Health</a:t>
            </a:r>
          </a:p>
          <a:p>
            <a:pPr algn="ctr"/>
            <a:r>
              <a:rPr lang="en-US" altLang="en-US" sz="1000">
                <a:solidFill>
                  <a:schemeClr val="tx1"/>
                </a:solidFill>
              </a:rPr>
              <a:t>and Human</a:t>
            </a:r>
          </a:p>
          <a:p>
            <a:pPr algn="ctr"/>
            <a:r>
              <a:rPr lang="en-US" altLang="en-US" sz="1000">
                <a:solidFill>
                  <a:schemeClr val="tx1"/>
                </a:solidFill>
              </a:rPr>
              <a:t>Development</a:t>
            </a:r>
          </a:p>
        </p:txBody>
      </p:sp>
      <p:sp>
        <p:nvSpPr>
          <p:cNvPr id="243735" name="Freeform 23"/>
          <p:cNvSpPr>
            <a:spLocks/>
          </p:cNvSpPr>
          <p:nvPr/>
        </p:nvSpPr>
        <p:spPr bwMode="auto">
          <a:xfrm>
            <a:off x="807156" y="2667000"/>
            <a:ext cx="1632656" cy="230188"/>
          </a:xfrm>
          <a:custGeom>
            <a:avLst/>
            <a:gdLst>
              <a:gd name="T0" fmla="*/ 0 w 1029"/>
              <a:gd name="T1" fmla="*/ 144 h 145"/>
              <a:gd name="T2" fmla="*/ 0 w 1029"/>
              <a:gd name="T3" fmla="*/ 0 h 145"/>
              <a:gd name="T4" fmla="*/ 1028 w 1029"/>
              <a:gd name="T5" fmla="*/ 0 h 145"/>
            </a:gdLst>
            <a:ahLst/>
            <a:cxnLst>
              <a:cxn ang="0">
                <a:pos x="T0" y="T1"/>
              </a:cxn>
              <a:cxn ang="0">
                <a:pos x="T2" y="T3"/>
              </a:cxn>
              <a:cxn ang="0">
                <a:pos x="T4" y="T5"/>
              </a:cxn>
            </a:cxnLst>
            <a:rect l="0" t="0" r="r" b="b"/>
            <a:pathLst>
              <a:path w="1029" h="145">
                <a:moveTo>
                  <a:pt x="0" y="144"/>
                </a:moveTo>
                <a:lnTo>
                  <a:pt x="0" y="0"/>
                </a:lnTo>
                <a:lnTo>
                  <a:pt x="1028"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36" name="Rectangle 24"/>
          <p:cNvSpPr>
            <a:spLocks noChangeArrowheads="1"/>
          </p:cNvSpPr>
          <p:nvPr/>
        </p:nvSpPr>
        <p:spPr bwMode="auto">
          <a:xfrm>
            <a:off x="165100" y="2908300"/>
            <a:ext cx="1281289"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dirty="0">
                <a:solidFill>
                  <a:schemeClr val="tx1"/>
                </a:solidFill>
              </a:rPr>
              <a:t>National Institute on</a:t>
            </a:r>
          </a:p>
          <a:p>
            <a:pPr algn="ctr"/>
            <a:r>
              <a:rPr lang="en-US" altLang="en-US" sz="1000" dirty="0">
                <a:solidFill>
                  <a:schemeClr val="tx1"/>
                </a:solidFill>
              </a:rPr>
              <a:t>Deafness and Other</a:t>
            </a:r>
          </a:p>
          <a:p>
            <a:pPr algn="ctr"/>
            <a:r>
              <a:rPr lang="en-US" altLang="en-US" sz="1000" dirty="0">
                <a:solidFill>
                  <a:schemeClr val="tx1"/>
                </a:solidFill>
              </a:rPr>
              <a:t>Communication</a:t>
            </a:r>
          </a:p>
          <a:p>
            <a:pPr algn="ctr"/>
            <a:r>
              <a:rPr lang="en-US" altLang="en-US" sz="1000" dirty="0">
                <a:solidFill>
                  <a:schemeClr val="tx1"/>
                </a:solidFill>
              </a:rPr>
              <a:t>Disorders</a:t>
            </a:r>
          </a:p>
        </p:txBody>
      </p:sp>
      <p:sp>
        <p:nvSpPr>
          <p:cNvPr id="243737" name="Freeform 25"/>
          <p:cNvSpPr>
            <a:spLocks/>
          </p:cNvSpPr>
          <p:nvPr/>
        </p:nvSpPr>
        <p:spPr bwMode="auto">
          <a:xfrm>
            <a:off x="6781800" y="2667000"/>
            <a:ext cx="1514123" cy="230188"/>
          </a:xfrm>
          <a:custGeom>
            <a:avLst/>
            <a:gdLst>
              <a:gd name="T0" fmla="*/ 953 w 954"/>
              <a:gd name="T1" fmla="*/ 144 h 145"/>
              <a:gd name="T2" fmla="*/ 953 w 954"/>
              <a:gd name="T3" fmla="*/ 0 h 145"/>
              <a:gd name="T4" fmla="*/ 0 w 954"/>
              <a:gd name="T5" fmla="*/ 0 h 145"/>
            </a:gdLst>
            <a:ahLst/>
            <a:cxnLst>
              <a:cxn ang="0">
                <a:pos x="T0" y="T1"/>
              </a:cxn>
              <a:cxn ang="0">
                <a:pos x="T2" y="T3"/>
              </a:cxn>
              <a:cxn ang="0">
                <a:pos x="T4" y="T5"/>
              </a:cxn>
            </a:cxnLst>
            <a:rect l="0" t="0" r="r" b="b"/>
            <a:pathLst>
              <a:path w="954" h="145">
                <a:moveTo>
                  <a:pt x="953" y="144"/>
                </a:moveTo>
                <a:lnTo>
                  <a:pt x="953" y="0"/>
                </a:lnTo>
                <a:lnTo>
                  <a:pt x="0"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38" name="Rectangle 26"/>
          <p:cNvSpPr>
            <a:spLocks noChangeArrowheads="1"/>
          </p:cNvSpPr>
          <p:nvPr/>
        </p:nvSpPr>
        <p:spPr bwMode="auto">
          <a:xfrm>
            <a:off x="7686323" y="2908300"/>
            <a:ext cx="1216378"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National Eye</a:t>
            </a:r>
          </a:p>
          <a:p>
            <a:pPr algn="ctr"/>
            <a:r>
              <a:rPr lang="en-US" altLang="en-US" sz="1000">
                <a:solidFill>
                  <a:schemeClr val="tx1"/>
                </a:solidFill>
              </a:rPr>
              <a:t>Institute</a:t>
            </a:r>
          </a:p>
        </p:txBody>
      </p:sp>
      <p:sp>
        <p:nvSpPr>
          <p:cNvPr id="243739" name="Freeform 27"/>
          <p:cNvSpPr>
            <a:spLocks/>
          </p:cNvSpPr>
          <p:nvPr/>
        </p:nvSpPr>
        <p:spPr bwMode="auto">
          <a:xfrm>
            <a:off x="3786012" y="3733800"/>
            <a:ext cx="787400" cy="230188"/>
          </a:xfrm>
          <a:custGeom>
            <a:avLst/>
            <a:gdLst>
              <a:gd name="T0" fmla="*/ 0 w 496"/>
              <a:gd name="T1" fmla="*/ 144 h 145"/>
              <a:gd name="T2" fmla="*/ 0 w 496"/>
              <a:gd name="T3" fmla="*/ 0 h 145"/>
              <a:gd name="T4" fmla="*/ 495 w 496"/>
              <a:gd name="T5" fmla="*/ 0 h 145"/>
            </a:gdLst>
            <a:ahLst/>
            <a:cxnLst>
              <a:cxn ang="0">
                <a:pos x="T0" y="T1"/>
              </a:cxn>
              <a:cxn ang="0">
                <a:pos x="T2" y="T3"/>
              </a:cxn>
              <a:cxn ang="0">
                <a:pos x="T4" y="T5"/>
              </a:cxn>
            </a:cxnLst>
            <a:rect l="0" t="0" r="r" b="b"/>
            <a:pathLst>
              <a:path w="496" h="145">
                <a:moveTo>
                  <a:pt x="0" y="144"/>
                </a:moveTo>
                <a:lnTo>
                  <a:pt x="0" y="0"/>
                </a:lnTo>
                <a:lnTo>
                  <a:pt x="495"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40" name="Rectangle 28"/>
          <p:cNvSpPr>
            <a:spLocks noChangeArrowheads="1"/>
          </p:cNvSpPr>
          <p:nvPr/>
        </p:nvSpPr>
        <p:spPr bwMode="auto">
          <a:xfrm>
            <a:off x="3136901" y="3975100"/>
            <a:ext cx="1298222"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National Human</a:t>
            </a:r>
          </a:p>
          <a:p>
            <a:pPr algn="ctr"/>
            <a:r>
              <a:rPr lang="en-US" altLang="en-US" sz="1000">
                <a:solidFill>
                  <a:schemeClr val="tx1"/>
                </a:solidFill>
              </a:rPr>
              <a:t>Genome Research</a:t>
            </a:r>
          </a:p>
          <a:p>
            <a:pPr algn="ctr"/>
            <a:r>
              <a:rPr lang="en-US" altLang="en-US" sz="1000">
                <a:solidFill>
                  <a:schemeClr val="tx1"/>
                </a:solidFill>
              </a:rPr>
              <a:t>Institute</a:t>
            </a:r>
          </a:p>
        </p:txBody>
      </p:sp>
      <p:sp>
        <p:nvSpPr>
          <p:cNvPr id="243741" name="Freeform 29"/>
          <p:cNvSpPr>
            <a:spLocks/>
          </p:cNvSpPr>
          <p:nvPr/>
        </p:nvSpPr>
        <p:spPr bwMode="auto">
          <a:xfrm>
            <a:off x="2254956" y="3733800"/>
            <a:ext cx="1632656" cy="230188"/>
          </a:xfrm>
          <a:custGeom>
            <a:avLst/>
            <a:gdLst>
              <a:gd name="T0" fmla="*/ 0 w 1029"/>
              <a:gd name="T1" fmla="*/ 144 h 145"/>
              <a:gd name="T2" fmla="*/ 0 w 1029"/>
              <a:gd name="T3" fmla="*/ 0 h 145"/>
              <a:gd name="T4" fmla="*/ 1028 w 1029"/>
              <a:gd name="T5" fmla="*/ 0 h 145"/>
            </a:gdLst>
            <a:ahLst/>
            <a:cxnLst>
              <a:cxn ang="0">
                <a:pos x="T0" y="T1"/>
              </a:cxn>
              <a:cxn ang="0">
                <a:pos x="T2" y="T3"/>
              </a:cxn>
              <a:cxn ang="0">
                <a:pos x="T4" y="T5"/>
              </a:cxn>
            </a:cxnLst>
            <a:rect l="0" t="0" r="r" b="b"/>
            <a:pathLst>
              <a:path w="1029" h="145">
                <a:moveTo>
                  <a:pt x="0" y="144"/>
                </a:moveTo>
                <a:lnTo>
                  <a:pt x="0" y="0"/>
                </a:lnTo>
                <a:lnTo>
                  <a:pt x="1028"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42" name="Rectangle 30"/>
          <p:cNvSpPr>
            <a:spLocks noChangeArrowheads="1"/>
          </p:cNvSpPr>
          <p:nvPr/>
        </p:nvSpPr>
        <p:spPr bwMode="auto">
          <a:xfrm>
            <a:off x="1612901" y="3975100"/>
            <a:ext cx="1279877"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dirty="0">
                <a:solidFill>
                  <a:schemeClr val="tx1"/>
                </a:solidFill>
              </a:rPr>
              <a:t>National Heart,</a:t>
            </a:r>
          </a:p>
          <a:p>
            <a:pPr algn="ctr"/>
            <a:r>
              <a:rPr lang="en-US" altLang="en-US" sz="1000" dirty="0">
                <a:solidFill>
                  <a:schemeClr val="tx1"/>
                </a:solidFill>
              </a:rPr>
              <a:t>Lung, and Blood</a:t>
            </a:r>
          </a:p>
          <a:p>
            <a:pPr algn="ctr"/>
            <a:r>
              <a:rPr lang="en-US" altLang="en-US" sz="1000" dirty="0">
                <a:solidFill>
                  <a:schemeClr val="tx1"/>
                </a:solidFill>
              </a:rPr>
              <a:t>Institute</a:t>
            </a:r>
          </a:p>
        </p:txBody>
      </p:sp>
      <p:sp>
        <p:nvSpPr>
          <p:cNvPr id="243743" name="Freeform 31"/>
          <p:cNvSpPr>
            <a:spLocks/>
          </p:cNvSpPr>
          <p:nvPr/>
        </p:nvSpPr>
        <p:spPr bwMode="auto">
          <a:xfrm>
            <a:off x="4572000" y="3733800"/>
            <a:ext cx="787400" cy="230188"/>
          </a:xfrm>
          <a:custGeom>
            <a:avLst/>
            <a:gdLst>
              <a:gd name="T0" fmla="*/ 495 w 496"/>
              <a:gd name="T1" fmla="*/ 144 h 145"/>
              <a:gd name="T2" fmla="*/ 495 w 496"/>
              <a:gd name="T3" fmla="*/ 0 h 145"/>
              <a:gd name="T4" fmla="*/ 0 w 496"/>
              <a:gd name="T5" fmla="*/ 0 h 145"/>
            </a:gdLst>
            <a:ahLst/>
            <a:cxnLst>
              <a:cxn ang="0">
                <a:pos x="T0" y="T1"/>
              </a:cxn>
              <a:cxn ang="0">
                <a:pos x="T2" y="T3"/>
              </a:cxn>
              <a:cxn ang="0">
                <a:pos x="T4" y="T5"/>
              </a:cxn>
            </a:cxnLst>
            <a:rect l="0" t="0" r="r" b="b"/>
            <a:pathLst>
              <a:path w="496" h="145">
                <a:moveTo>
                  <a:pt x="495" y="144"/>
                </a:moveTo>
                <a:lnTo>
                  <a:pt x="495" y="0"/>
                </a:lnTo>
                <a:lnTo>
                  <a:pt x="0"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44" name="Rectangle 32"/>
          <p:cNvSpPr>
            <a:spLocks noChangeArrowheads="1"/>
          </p:cNvSpPr>
          <p:nvPr/>
        </p:nvSpPr>
        <p:spPr bwMode="auto">
          <a:xfrm>
            <a:off x="4708878" y="3975100"/>
            <a:ext cx="1298222"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dirty="0">
                <a:solidFill>
                  <a:schemeClr val="tx1"/>
                </a:solidFill>
              </a:rPr>
              <a:t>National Institute</a:t>
            </a:r>
          </a:p>
          <a:p>
            <a:pPr algn="ctr"/>
            <a:r>
              <a:rPr lang="en-US" altLang="en-US" sz="1000" dirty="0">
                <a:solidFill>
                  <a:schemeClr val="tx1"/>
                </a:solidFill>
              </a:rPr>
              <a:t>of Mental Health</a:t>
            </a:r>
          </a:p>
        </p:txBody>
      </p:sp>
      <p:sp>
        <p:nvSpPr>
          <p:cNvPr id="243745" name="Freeform 33"/>
          <p:cNvSpPr>
            <a:spLocks/>
          </p:cNvSpPr>
          <p:nvPr/>
        </p:nvSpPr>
        <p:spPr bwMode="auto">
          <a:xfrm>
            <a:off x="5257800" y="3733800"/>
            <a:ext cx="1569156" cy="230188"/>
          </a:xfrm>
          <a:custGeom>
            <a:avLst/>
            <a:gdLst>
              <a:gd name="T0" fmla="*/ 987 w 988"/>
              <a:gd name="T1" fmla="*/ 144 h 145"/>
              <a:gd name="T2" fmla="*/ 987 w 988"/>
              <a:gd name="T3" fmla="*/ 0 h 145"/>
              <a:gd name="T4" fmla="*/ 0 w 988"/>
              <a:gd name="T5" fmla="*/ 0 h 145"/>
            </a:gdLst>
            <a:ahLst/>
            <a:cxnLst>
              <a:cxn ang="0">
                <a:pos x="T0" y="T1"/>
              </a:cxn>
              <a:cxn ang="0">
                <a:pos x="T2" y="T3"/>
              </a:cxn>
              <a:cxn ang="0">
                <a:pos x="T4" y="T5"/>
              </a:cxn>
            </a:cxnLst>
            <a:rect l="0" t="0" r="r" b="b"/>
            <a:pathLst>
              <a:path w="988" h="145">
                <a:moveTo>
                  <a:pt x="987" y="144"/>
                </a:moveTo>
                <a:lnTo>
                  <a:pt x="987" y="0"/>
                </a:lnTo>
                <a:lnTo>
                  <a:pt x="0"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46" name="Rectangle 34"/>
          <p:cNvSpPr>
            <a:spLocks noChangeArrowheads="1"/>
          </p:cNvSpPr>
          <p:nvPr/>
        </p:nvSpPr>
        <p:spPr bwMode="auto">
          <a:xfrm>
            <a:off x="6194778" y="3975100"/>
            <a:ext cx="1260123"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National Institute</a:t>
            </a:r>
          </a:p>
          <a:p>
            <a:pPr algn="ctr"/>
            <a:r>
              <a:rPr lang="en-US" altLang="en-US" sz="1000">
                <a:solidFill>
                  <a:schemeClr val="tx1"/>
                </a:solidFill>
              </a:rPr>
              <a:t>of Neurological</a:t>
            </a:r>
          </a:p>
          <a:p>
            <a:pPr algn="ctr"/>
            <a:r>
              <a:rPr lang="en-US" altLang="en-US" sz="1000">
                <a:solidFill>
                  <a:schemeClr val="tx1"/>
                </a:solidFill>
              </a:rPr>
              <a:t>Disorders and</a:t>
            </a:r>
          </a:p>
          <a:p>
            <a:pPr algn="ctr"/>
            <a:r>
              <a:rPr lang="en-US" altLang="en-US" sz="1000">
                <a:solidFill>
                  <a:schemeClr val="tx1"/>
                </a:solidFill>
              </a:rPr>
              <a:t>Stroke</a:t>
            </a:r>
          </a:p>
        </p:txBody>
      </p:sp>
      <p:sp>
        <p:nvSpPr>
          <p:cNvPr id="243747" name="Freeform 35"/>
          <p:cNvSpPr>
            <a:spLocks/>
          </p:cNvSpPr>
          <p:nvPr/>
        </p:nvSpPr>
        <p:spPr bwMode="auto">
          <a:xfrm>
            <a:off x="807156" y="3733800"/>
            <a:ext cx="1632656" cy="230188"/>
          </a:xfrm>
          <a:custGeom>
            <a:avLst/>
            <a:gdLst>
              <a:gd name="T0" fmla="*/ 0 w 1029"/>
              <a:gd name="T1" fmla="*/ 144 h 145"/>
              <a:gd name="T2" fmla="*/ 0 w 1029"/>
              <a:gd name="T3" fmla="*/ 0 h 145"/>
              <a:gd name="T4" fmla="*/ 1028 w 1029"/>
              <a:gd name="T5" fmla="*/ 0 h 145"/>
            </a:gdLst>
            <a:ahLst/>
            <a:cxnLst>
              <a:cxn ang="0">
                <a:pos x="T0" y="T1"/>
              </a:cxn>
              <a:cxn ang="0">
                <a:pos x="T2" y="T3"/>
              </a:cxn>
              <a:cxn ang="0">
                <a:pos x="T4" y="T5"/>
              </a:cxn>
            </a:cxnLst>
            <a:rect l="0" t="0" r="r" b="b"/>
            <a:pathLst>
              <a:path w="1029" h="145">
                <a:moveTo>
                  <a:pt x="0" y="144"/>
                </a:moveTo>
                <a:lnTo>
                  <a:pt x="0" y="0"/>
                </a:lnTo>
                <a:lnTo>
                  <a:pt x="1028"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48" name="Rectangle 36"/>
          <p:cNvSpPr>
            <a:spLocks noChangeArrowheads="1"/>
          </p:cNvSpPr>
          <p:nvPr/>
        </p:nvSpPr>
        <p:spPr bwMode="auto">
          <a:xfrm>
            <a:off x="165101" y="3975100"/>
            <a:ext cx="1279877"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dirty="0">
                <a:solidFill>
                  <a:schemeClr val="tx2"/>
                </a:solidFill>
              </a:rPr>
              <a:t>National Institute</a:t>
            </a:r>
          </a:p>
          <a:p>
            <a:pPr algn="ctr"/>
            <a:r>
              <a:rPr lang="en-US" altLang="en-US" sz="1000" dirty="0">
                <a:solidFill>
                  <a:schemeClr val="tx2"/>
                </a:solidFill>
              </a:rPr>
              <a:t>of General</a:t>
            </a:r>
          </a:p>
          <a:p>
            <a:pPr algn="ctr"/>
            <a:r>
              <a:rPr lang="en-US" altLang="en-US" sz="1000" dirty="0">
                <a:solidFill>
                  <a:schemeClr val="tx2"/>
                </a:solidFill>
              </a:rPr>
              <a:t>Medical Sciences</a:t>
            </a:r>
          </a:p>
        </p:txBody>
      </p:sp>
      <p:sp>
        <p:nvSpPr>
          <p:cNvPr id="243749" name="Freeform 37"/>
          <p:cNvSpPr>
            <a:spLocks/>
          </p:cNvSpPr>
          <p:nvPr/>
        </p:nvSpPr>
        <p:spPr bwMode="auto">
          <a:xfrm>
            <a:off x="6705600" y="3733800"/>
            <a:ext cx="1569156" cy="230188"/>
          </a:xfrm>
          <a:custGeom>
            <a:avLst/>
            <a:gdLst>
              <a:gd name="T0" fmla="*/ 987 w 988"/>
              <a:gd name="T1" fmla="*/ 144 h 145"/>
              <a:gd name="T2" fmla="*/ 987 w 988"/>
              <a:gd name="T3" fmla="*/ 0 h 145"/>
              <a:gd name="T4" fmla="*/ 0 w 988"/>
              <a:gd name="T5" fmla="*/ 0 h 145"/>
            </a:gdLst>
            <a:ahLst/>
            <a:cxnLst>
              <a:cxn ang="0">
                <a:pos x="T0" y="T1"/>
              </a:cxn>
              <a:cxn ang="0">
                <a:pos x="T2" y="T3"/>
              </a:cxn>
              <a:cxn ang="0">
                <a:pos x="T4" y="T5"/>
              </a:cxn>
            </a:cxnLst>
            <a:rect l="0" t="0" r="r" b="b"/>
            <a:pathLst>
              <a:path w="988" h="145">
                <a:moveTo>
                  <a:pt x="987" y="144"/>
                </a:moveTo>
                <a:lnTo>
                  <a:pt x="987" y="0"/>
                </a:lnTo>
                <a:lnTo>
                  <a:pt x="0"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50" name="Rectangle 38"/>
          <p:cNvSpPr>
            <a:spLocks noChangeArrowheads="1"/>
          </p:cNvSpPr>
          <p:nvPr/>
        </p:nvSpPr>
        <p:spPr bwMode="auto">
          <a:xfrm>
            <a:off x="7642578" y="3975100"/>
            <a:ext cx="1260123"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National Institute</a:t>
            </a:r>
          </a:p>
          <a:p>
            <a:pPr algn="ctr"/>
            <a:r>
              <a:rPr lang="en-US" altLang="en-US" sz="1000">
                <a:solidFill>
                  <a:schemeClr val="tx1"/>
                </a:solidFill>
              </a:rPr>
              <a:t>of Nursing Research</a:t>
            </a:r>
          </a:p>
        </p:txBody>
      </p:sp>
      <p:sp>
        <p:nvSpPr>
          <p:cNvPr id="243751" name="Freeform 39"/>
          <p:cNvSpPr>
            <a:spLocks/>
          </p:cNvSpPr>
          <p:nvPr/>
        </p:nvSpPr>
        <p:spPr bwMode="auto">
          <a:xfrm>
            <a:off x="5334000" y="4800600"/>
            <a:ext cx="1569156" cy="230188"/>
          </a:xfrm>
          <a:custGeom>
            <a:avLst/>
            <a:gdLst>
              <a:gd name="T0" fmla="*/ 987 w 988"/>
              <a:gd name="T1" fmla="*/ 144 h 145"/>
              <a:gd name="T2" fmla="*/ 987 w 988"/>
              <a:gd name="T3" fmla="*/ 0 h 145"/>
              <a:gd name="T4" fmla="*/ 0 w 988"/>
              <a:gd name="T5" fmla="*/ 0 h 145"/>
            </a:gdLst>
            <a:ahLst/>
            <a:cxnLst>
              <a:cxn ang="0">
                <a:pos x="T0" y="T1"/>
              </a:cxn>
              <a:cxn ang="0">
                <a:pos x="T2" y="T3"/>
              </a:cxn>
              <a:cxn ang="0">
                <a:pos x="T4" y="T5"/>
              </a:cxn>
            </a:cxnLst>
            <a:rect l="0" t="0" r="r" b="b"/>
            <a:pathLst>
              <a:path w="988" h="145">
                <a:moveTo>
                  <a:pt x="987" y="144"/>
                </a:moveTo>
                <a:lnTo>
                  <a:pt x="987" y="0"/>
                </a:lnTo>
                <a:lnTo>
                  <a:pt x="0"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52" name="Rectangle 40"/>
          <p:cNvSpPr>
            <a:spLocks noChangeArrowheads="1"/>
          </p:cNvSpPr>
          <p:nvPr/>
        </p:nvSpPr>
        <p:spPr bwMode="auto">
          <a:xfrm>
            <a:off x="6163733" y="5029200"/>
            <a:ext cx="1260123"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dirty="0">
                <a:solidFill>
                  <a:schemeClr val="tx1"/>
                </a:solidFill>
              </a:rPr>
              <a:t>National Library</a:t>
            </a:r>
          </a:p>
          <a:p>
            <a:pPr algn="ctr"/>
            <a:r>
              <a:rPr lang="en-US" altLang="en-US" sz="1000" dirty="0">
                <a:solidFill>
                  <a:schemeClr val="tx1"/>
                </a:solidFill>
              </a:rPr>
              <a:t>of Medicine</a:t>
            </a:r>
          </a:p>
        </p:txBody>
      </p:sp>
      <p:sp useBgFill="1">
        <p:nvSpPr>
          <p:cNvPr id="243753" name="Rectangle 41"/>
          <p:cNvSpPr>
            <a:spLocks noChangeArrowheads="1"/>
          </p:cNvSpPr>
          <p:nvPr/>
        </p:nvSpPr>
        <p:spPr bwMode="auto">
          <a:xfrm>
            <a:off x="3962400" y="6019800"/>
            <a:ext cx="1298222"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Center for </a:t>
            </a:r>
          </a:p>
          <a:p>
            <a:pPr algn="ctr"/>
            <a:r>
              <a:rPr lang="en-US" altLang="en-US" sz="1000">
                <a:solidFill>
                  <a:schemeClr val="tx1"/>
                </a:solidFill>
              </a:rPr>
              <a:t>Information</a:t>
            </a:r>
          </a:p>
          <a:p>
            <a:pPr algn="ctr"/>
            <a:r>
              <a:rPr lang="en-US" altLang="en-US" sz="1000">
                <a:solidFill>
                  <a:schemeClr val="tx1"/>
                </a:solidFill>
              </a:rPr>
              <a:t>Technology</a:t>
            </a:r>
          </a:p>
        </p:txBody>
      </p:sp>
      <p:sp useBgFill="1">
        <p:nvSpPr>
          <p:cNvPr id="243754" name="Rectangle 42"/>
          <p:cNvSpPr>
            <a:spLocks noChangeArrowheads="1"/>
          </p:cNvSpPr>
          <p:nvPr/>
        </p:nvSpPr>
        <p:spPr bwMode="auto">
          <a:xfrm>
            <a:off x="5562600" y="6019800"/>
            <a:ext cx="1298222"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dirty="0">
                <a:solidFill>
                  <a:srgbClr val="FF0000"/>
                </a:solidFill>
              </a:rPr>
              <a:t>Center for </a:t>
            </a:r>
          </a:p>
          <a:p>
            <a:pPr algn="ctr"/>
            <a:r>
              <a:rPr lang="en-US" altLang="en-US" sz="1000" dirty="0">
                <a:solidFill>
                  <a:srgbClr val="FF0000"/>
                </a:solidFill>
              </a:rPr>
              <a:t>Scientific Review</a:t>
            </a:r>
          </a:p>
        </p:txBody>
      </p:sp>
      <p:sp>
        <p:nvSpPr>
          <p:cNvPr id="243755" name="Freeform 43"/>
          <p:cNvSpPr>
            <a:spLocks/>
          </p:cNvSpPr>
          <p:nvPr/>
        </p:nvSpPr>
        <p:spPr bwMode="auto">
          <a:xfrm>
            <a:off x="2252134" y="4800600"/>
            <a:ext cx="1635478" cy="230188"/>
          </a:xfrm>
          <a:custGeom>
            <a:avLst/>
            <a:gdLst>
              <a:gd name="T0" fmla="*/ 0 w 1030"/>
              <a:gd name="T1" fmla="*/ 144 h 145"/>
              <a:gd name="T2" fmla="*/ 0 w 1030"/>
              <a:gd name="T3" fmla="*/ 0 h 145"/>
              <a:gd name="T4" fmla="*/ 1029 w 1030"/>
              <a:gd name="T5" fmla="*/ 0 h 145"/>
            </a:gdLst>
            <a:ahLst/>
            <a:cxnLst>
              <a:cxn ang="0">
                <a:pos x="T0" y="T1"/>
              </a:cxn>
              <a:cxn ang="0">
                <a:pos x="T2" y="T3"/>
              </a:cxn>
              <a:cxn ang="0">
                <a:pos x="T4" y="T5"/>
              </a:cxn>
            </a:cxnLst>
            <a:rect l="0" t="0" r="r" b="b"/>
            <a:pathLst>
              <a:path w="1030" h="145">
                <a:moveTo>
                  <a:pt x="0" y="144"/>
                </a:moveTo>
                <a:lnTo>
                  <a:pt x="0" y="0"/>
                </a:lnTo>
                <a:lnTo>
                  <a:pt x="1029"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56" name="Rectangle 44"/>
          <p:cNvSpPr>
            <a:spLocks noChangeArrowheads="1"/>
          </p:cNvSpPr>
          <p:nvPr/>
        </p:nvSpPr>
        <p:spPr bwMode="auto">
          <a:xfrm>
            <a:off x="1625600" y="5029200"/>
            <a:ext cx="1281289"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dirty="0">
                <a:solidFill>
                  <a:schemeClr val="tx2"/>
                </a:solidFill>
              </a:rPr>
              <a:t>National Center</a:t>
            </a:r>
          </a:p>
          <a:p>
            <a:pPr algn="ctr"/>
            <a:r>
              <a:rPr lang="en-US" altLang="en-US" sz="1000" dirty="0">
                <a:solidFill>
                  <a:schemeClr val="tx2"/>
                </a:solidFill>
              </a:rPr>
              <a:t>for Complementary</a:t>
            </a:r>
          </a:p>
          <a:p>
            <a:pPr algn="ctr"/>
            <a:r>
              <a:rPr lang="en-US" altLang="en-US" sz="1000" dirty="0">
                <a:solidFill>
                  <a:schemeClr val="tx2"/>
                </a:solidFill>
              </a:rPr>
              <a:t>and Integrative Health</a:t>
            </a:r>
          </a:p>
        </p:txBody>
      </p:sp>
      <p:sp>
        <p:nvSpPr>
          <p:cNvPr id="243757" name="Freeform 45"/>
          <p:cNvSpPr>
            <a:spLocks/>
          </p:cNvSpPr>
          <p:nvPr/>
        </p:nvSpPr>
        <p:spPr bwMode="auto">
          <a:xfrm>
            <a:off x="3766256" y="1600200"/>
            <a:ext cx="807156" cy="230188"/>
          </a:xfrm>
          <a:custGeom>
            <a:avLst/>
            <a:gdLst>
              <a:gd name="T0" fmla="*/ 0 w 509"/>
              <a:gd name="T1" fmla="*/ 144 h 145"/>
              <a:gd name="T2" fmla="*/ 0 w 509"/>
              <a:gd name="T3" fmla="*/ 0 h 145"/>
              <a:gd name="T4" fmla="*/ 508 w 509"/>
              <a:gd name="T5" fmla="*/ 0 h 145"/>
            </a:gdLst>
            <a:ahLst/>
            <a:cxnLst>
              <a:cxn ang="0">
                <a:pos x="T0" y="T1"/>
              </a:cxn>
              <a:cxn ang="0">
                <a:pos x="T2" y="T3"/>
              </a:cxn>
              <a:cxn ang="0">
                <a:pos x="T4" y="T5"/>
              </a:cxn>
            </a:cxnLst>
            <a:rect l="0" t="0" r="r" b="b"/>
            <a:pathLst>
              <a:path w="509" h="145">
                <a:moveTo>
                  <a:pt x="0" y="144"/>
                </a:moveTo>
                <a:lnTo>
                  <a:pt x="0" y="0"/>
                </a:lnTo>
                <a:lnTo>
                  <a:pt x="508"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58" name="Rectangle 46"/>
          <p:cNvSpPr>
            <a:spLocks noChangeArrowheads="1"/>
          </p:cNvSpPr>
          <p:nvPr/>
        </p:nvSpPr>
        <p:spPr bwMode="auto">
          <a:xfrm>
            <a:off x="3098800" y="1841500"/>
            <a:ext cx="1333500"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National Institute</a:t>
            </a:r>
          </a:p>
          <a:p>
            <a:pPr algn="ctr"/>
            <a:r>
              <a:rPr lang="en-US" altLang="en-US" sz="1000">
                <a:solidFill>
                  <a:schemeClr val="tx1"/>
                </a:solidFill>
              </a:rPr>
              <a:t>of Allergy and</a:t>
            </a:r>
          </a:p>
          <a:p>
            <a:pPr algn="ctr"/>
            <a:r>
              <a:rPr lang="en-US" altLang="en-US" sz="1000">
                <a:solidFill>
                  <a:schemeClr val="tx1"/>
                </a:solidFill>
              </a:rPr>
              <a:t>Infectious Diseases</a:t>
            </a:r>
          </a:p>
        </p:txBody>
      </p:sp>
      <p:sp>
        <p:nvSpPr>
          <p:cNvPr id="243759" name="Freeform 47"/>
          <p:cNvSpPr>
            <a:spLocks/>
          </p:cNvSpPr>
          <p:nvPr/>
        </p:nvSpPr>
        <p:spPr bwMode="auto">
          <a:xfrm>
            <a:off x="3786012" y="4800600"/>
            <a:ext cx="787400" cy="230188"/>
          </a:xfrm>
          <a:custGeom>
            <a:avLst/>
            <a:gdLst>
              <a:gd name="T0" fmla="*/ 0 w 496"/>
              <a:gd name="T1" fmla="*/ 144 h 145"/>
              <a:gd name="T2" fmla="*/ 0 w 496"/>
              <a:gd name="T3" fmla="*/ 0 h 145"/>
              <a:gd name="T4" fmla="*/ 495 w 496"/>
              <a:gd name="T5" fmla="*/ 0 h 145"/>
            </a:gdLst>
            <a:ahLst/>
            <a:cxnLst>
              <a:cxn ang="0">
                <a:pos x="T0" y="T1"/>
              </a:cxn>
              <a:cxn ang="0">
                <a:pos x="T2" y="T3"/>
              </a:cxn>
              <a:cxn ang="0">
                <a:pos x="T4" y="T5"/>
              </a:cxn>
            </a:cxnLst>
            <a:rect l="0" t="0" r="r" b="b"/>
            <a:pathLst>
              <a:path w="496" h="145">
                <a:moveTo>
                  <a:pt x="0" y="144"/>
                </a:moveTo>
                <a:lnTo>
                  <a:pt x="0" y="0"/>
                </a:lnTo>
                <a:lnTo>
                  <a:pt x="495"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60" name="Rectangle 48"/>
          <p:cNvSpPr>
            <a:spLocks noChangeArrowheads="1"/>
          </p:cNvSpPr>
          <p:nvPr/>
        </p:nvSpPr>
        <p:spPr bwMode="auto">
          <a:xfrm>
            <a:off x="3136901" y="5041900"/>
            <a:ext cx="1298222"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dirty="0">
                <a:solidFill>
                  <a:schemeClr val="tx1"/>
                </a:solidFill>
              </a:rPr>
              <a:t>Fogarty</a:t>
            </a:r>
          </a:p>
          <a:p>
            <a:pPr algn="ctr"/>
            <a:r>
              <a:rPr lang="en-US" altLang="en-US" sz="1000" dirty="0">
                <a:solidFill>
                  <a:schemeClr val="tx1"/>
                </a:solidFill>
              </a:rPr>
              <a:t>International</a:t>
            </a:r>
          </a:p>
          <a:p>
            <a:pPr algn="ctr"/>
            <a:r>
              <a:rPr lang="en-US" altLang="en-US" sz="1000" dirty="0">
                <a:solidFill>
                  <a:schemeClr val="tx1"/>
                </a:solidFill>
              </a:rPr>
              <a:t>Center</a:t>
            </a:r>
          </a:p>
        </p:txBody>
      </p:sp>
      <p:sp>
        <p:nvSpPr>
          <p:cNvPr id="243761" name="Freeform 49"/>
          <p:cNvSpPr>
            <a:spLocks/>
          </p:cNvSpPr>
          <p:nvPr/>
        </p:nvSpPr>
        <p:spPr bwMode="auto">
          <a:xfrm>
            <a:off x="4572000" y="4800600"/>
            <a:ext cx="787400" cy="230188"/>
          </a:xfrm>
          <a:custGeom>
            <a:avLst/>
            <a:gdLst>
              <a:gd name="T0" fmla="*/ 495 w 496"/>
              <a:gd name="T1" fmla="*/ 144 h 145"/>
              <a:gd name="T2" fmla="*/ 495 w 496"/>
              <a:gd name="T3" fmla="*/ 0 h 145"/>
              <a:gd name="T4" fmla="*/ 0 w 496"/>
              <a:gd name="T5" fmla="*/ 0 h 145"/>
            </a:gdLst>
            <a:ahLst/>
            <a:cxnLst>
              <a:cxn ang="0">
                <a:pos x="T0" y="T1"/>
              </a:cxn>
              <a:cxn ang="0">
                <a:pos x="T2" y="T3"/>
              </a:cxn>
              <a:cxn ang="0">
                <a:pos x="T4" y="T5"/>
              </a:cxn>
            </a:cxnLst>
            <a:rect l="0" t="0" r="r" b="b"/>
            <a:pathLst>
              <a:path w="496" h="145">
                <a:moveTo>
                  <a:pt x="495" y="144"/>
                </a:moveTo>
                <a:lnTo>
                  <a:pt x="495" y="0"/>
                </a:lnTo>
                <a:lnTo>
                  <a:pt x="0"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62" name="Rectangle 50"/>
          <p:cNvSpPr>
            <a:spLocks noChangeArrowheads="1"/>
          </p:cNvSpPr>
          <p:nvPr/>
        </p:nvSpPr>
        <p:spPr bwMode="auto">
          <a:xfrm>
            <a:off x="4708878" y="5041900"/>
            <a:ext cx="1298222"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dirty="0">
                <a:solidFill>
                  <a:schemeClr val="tx1"/>
                </a:solidFill>
              </a:rPr>
              <a:t>National Center </a:t>
            </a:r>
          </a:p>
          <a:p>
            <a:pPr algn="ctr"/>
            <a:r>
              <a:rPr lang="en-US" sz="1000" dirty="0"/>
              <a:t>for Advancing </a:t>
            </a:r>
          </a:p>
          <a:p>
            <a:pPr algn="ctr"/>
            <a:r>
              <a:rPr lang="en-US" sz="1000" dirty="0"/>
              <a:t>Translational Sciences</a:t>
            </a:r>
            <a:endParaRPr lang="en-US" altLang="en-US" sz="1000" dirty="0">
              <a:solidFill>
                <a:schemeClr val="tx1"/>
              </a:solidFill>
            </a:endParaRPr>
          </a:p>
        </p:txBody>
      </p:sp>
      <p:sp>
        <p:nvSpPr>
          <p:cNvPr id="243763" name="Rectangle 51"/>
          <p:cNvSpPr>
            <a:spLocks noChangeArrowheads="1"/>
          </p:cNvSpPr>
          <p:nvPr/>
        </p:nvSpPr>
        <p:spPr bwMode="auto">
          <a:xfrm>
            <a:off x="1545686" y="195264"/>
            <a:ext cx="6209265"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lIns="90488" tIns="44450" rIns="90488" bIns="44450">
            <a:spAutoFit/>
          </a:bodyPr>
          <a:lstStyle/>
          <a:p>
            <a:pPr algn="ctr">
              <a:lnSpc>
                <a:spcPct val="90000"/>
              </a:lnSpc>
            </a:pPr>
            <a:r>
              <a:rPr lang="en-US" altLang="en-US" sz="4000" b="1" dirty="0">
                <a:solidFill>
                  <a:schemeClr val="tx2"/>
                </a:solidFill>
              </a:rPr>
              <a:t>National Institutes of Health</a:t>
            </a:r>
            <a:endParaRPr lang="en-US" altLang="en-US" sz="3600" b="1" dirty="0">
              <a:solidFill>
                <a:schemeClr val="tx2"/>
              </a:solidFill>
            </a:endParaRPr>
          </a:p>
        </p:txBody>
      </p:sp>
      <p:sp useBgFill="1">
        <p:nvSpPr>
          <p:cNvPr id="243764" name="Rectangle 52"/>
          <p:cNvSpPr>
            <a:spLocks noChangeArrowheads="1"/>
          </p:cNvSpPr>
          <p:nvPr/>
        </p:nvSpPr>
        <p:spPr bwMode="auto">
          <a:xfrm>
            <a:off x="2286000" y="6019800"/>
            <a:ext cx="1298222"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 </a:t>
            </a:r>
          </a:p>
          <a:p>
            <a:pPr algn="ctr"/>
            <a:r>
              <a:rPr lang="en-US" altLang="en-US" sz="1000">
                <a:solidFill>
                  <a:schemeClr val="tx1"/>
                </a:solidFill>
              </a:rPr>
              <a:t>Clinical Center</a:t>
            </a:r>
          </a:p>
          <a:p>
            <a:pPr algn="ctr"/>
            <a:endParaRPr lang="en-US" altLang="en-US" sz="1000">
              <a:solidFill>
                <a:schemeClr val="tx1"/>
              </a:solidFill>
            </a:endParaRPr>
          </a:p>
        </p:txBody>
      </p:sp>
      <p:sp>
        <p:nvSpPr>
          <p:cNvPr id="243765" name="Line 53"/>
          <p:cNvSpPr>
            <a:spLocks noChangeShapeType="1"/>
          </p:cNvSpPr>
          <p:nvPr/>
        </p:nvSpPr>
        <p:spPr bwMode="auto">
          <a:xfrm>
            <a:off x="2971800" y="5867400"/>
            <a:ext cx="3352800" cy="0"/>
          </a:xfrm>
          <a:prstGeom prst="line">
            <a:avLst/>
          </a:prstGeom>
          <a:noFill/>
          <a:ln w="12700">
            <a:solidFill>
              <a:srgbClr val="00DF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anchor="ctr"/>
          <a:lstStyle/>
          <a:p>
            <a:endParaRPr lang="en-US"/>
          </a:p>
        </p:txBody>
      </p:sp>
      <p:sp>
        <p:nvSpPr>
          <p:cNvPr id="243766" name="Line 54"/>
          <p:cNvSpPr>
            <a:spLocks noChangeShapeType="1"/>
          </p:cNvSpPr>
          <p:nvPr/>
        </p:nvSpPr>
        <p:spPr bwMode="auto">
          <a:xfrm>
            <a:off x="4572000" y="5867400"/>
            <a:ext cx="0" cy="152400"/>
          </a:xfrm>
          <a:prstGeom prst="line">
            <a:avLst/>
          </a:prstGeom>
          <a:noFill/>
          <a:ln w="12700">
            <a:solidFill>
              <a:srgbClr val="00DF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anchor="ctr"/>
          <a:lstStyle/>
          <a:p>
            <a:endParaRPr lang="en-US"/>
          </a:p>
        </p:txBody>
      </p:sp>
      <p:sp>
        <p:nvSpPr>
          <p:cNvPr id="243767" name="Line 55"/>
          <p:cNvSpPr>
            <a:spLocks noChangeShapeType="1"/>
          </p:cNvSpPr>
          <p:nvPr/>
        </p:nvSpPr>
        <p:spPr bwMode="auto">
          <a:xfrm>
            <a:off x="2971800" y="5867400"/>
            <a:ext cx="0" cy="152400"/>
          </a:xfrm>
          <a:prstGeom prst="line">
            <a:avLst/>
          </a:prstGeom>
          <a:noFill/>
          <a:ln w="12700">
            <a:solidFill>
              <a:srgbClr val="00DF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anchor="ctr"/>
          <a:lstStyle/>
          <a:p>
            <a:endParaRPr lang="en-US"/>
          </a:p>
        </p:txBody>
      </p:sp>
      <p:sp>
        <p:nvSpPr>
          <p:cNvPr id="243768" name="Line 56"/>
          <p:cNvSpPr>
            <a:spLocks noChangeShapeType="1"/>
          </p:cNvSpPr>
          <p:nvPr/>
        </p:nvSpPr>
        <p:spPr bwMode="auto">
          <a:xfrm>
            <a:off x="6324600" y="5867400"/>
            <a:ext cx="0" cy="152400"/>
          </a:xfrm>
          <a:prstGeom prst="line">
            <a:avLst/>
          </a:prstGeom>
          <a:noFill/>
          <a:ln w="12700">
            <a:solidFill>
              <a:srgbClr val="00DF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anchor="ctr"/>
          <a:lstStyle/>
          <a:p>
            <a:endParaRPr lang="en-US"/>
          </a:p>
        </p:txBody>
      </p:sp>
      <p:sp useBgFill="1">
        <p:nvSpPr>
          <p:cNvPr id="243769" name="Rectangle 57"/>
          <p:cNvSpPr>
            <a:spLocks noChangeArrowheads="1"/>
          </p:cNvSpPr>
          <p:nvPr/>
        </p:nvSpPr>
        <p:spPr bwMode="auto">
          <a:xfrm>
            <a:off x="7586133" y="5029200"/>
            <a:ext cx="1315156"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National Center on </a:t>
            </a:r>
          </a:p>
          <a:p>
            <a:pPr algn="ctr"/>
            <a:r>
              <a:rPr lang="en-US" altLang="en-US" sz="1000">
                <a:solidFill>
                  <a:schemeClr val="tx1"/>
                </a:solidFill>
              </a:rPr>
              <a:t>Minority Health and</a:t>
            </a:r>
          </a:p>
          <a:p>
            <a:pPr algn="ctr"/>
            <a:r>
              <a:rPr lang="en-US" altLang="en-US" sz="1000">
                <a:solidFill>
                  <a:schemeClr val="tx1"/>
                </a:solidFill>
              </a:rPr>
              <a:t>Health Disparities</a:t>
            </a:r>
          </a:p>
        </p:txBody>
      </p:sp>
      <p:sp>
        <p:nvSpPr>
          <p:cNvPr id="243770" name="Freeform 58"/>
          <p:cNvSpPr>
            <a:spLocks/>
          </p:cNvSpPr>
          <p:nvPr/>
        </p:nvSpPr>
        <p:spPr bwMode="auto">
          <a:xfrm>
            <a:off x="677334" y="4800600"/>
            <a:ext cx="1635478" cy="230188"/>
          </a:xfrm>
          <a:custGeom>
            <a:avLst/>
            <a:gdLst>
              <a:gd name="T0" fmla="*/ 0 w 1030"/>
              <a:gd name="T1" fmla="*/ 144 h 145"/>
              <a:gd name="T2" fmla="*/ 0 w 1030"/>
              <a:gd name="T3" fmla="*/ 0 h 145"/>
              <a:gd name="T4" fmla="*/ 1029 w 1030"/>
              <a:gd name="T5" fmla="*/ 0 h 145"/>
            </a:gdLst>
            <a:ahLst/>
            <a:cxnLst>
              <a:cxn ang="0">
                <a:pos x="T0" y="T1"/>
              </a:cxn>
              <a:cxn ang="0">
                <a:pos x="T2" y="T3"/>
              </a:cxn>
              <a:cxn ang="0">
                <a:pos x="T4" y="T5"/>
              </a:cxn>
            </a:cxnLst>
            <a:rect l="0" t="0" r="r" b="b"/>
            <a:pathLst>
              <a:path w="1030" h="145">
                <a:moveTo>
                  <a:pt x="0" y="144"/>
                </a:moveTo>
                <a:lnTo>
                  <a:pt x="0" y="0"/>
                </a:lnTo>
                <a:lnTo>
                  <a:pt x="1029"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useBgFill="1">
        <p:nvSpPr>
          <p:cNvPr id="243771" name="Rectangle 59"/>
          <p:cNvSpPr>
            <a:spLocks noChangeArrowheads="1"/>
          </p:cNvSpPr>
          <p:nvPr/>
        </p:nvSpPr>
        <p:spPr bwMode="auto">
          <a:xfrm>
            <a:off x="203200" y="5029200"/>
            <a:ext cx="1281289" cy="660400"/>
          </a:xfrm>
          <a:prstGeom prst="rect">
            <a:avLst/>
          </a:prstGeom>
          <a:ln w="25400">
            <a:solidFill>
              <a:srgbClr val="00DFCA"/>
            </a:solidFill>
            <a:miter lim="800000"/>
            <a:headEnd/>
            <a:tailEnd/>
          </a:ln>
          <a:effectLst>
            <a:outerShdw dist="53882" dir="2700000" algn="ctr" rotWithShape="0">
              <a:srgbClr val="00DFCA"/>
            </a:outerShdw>
          </a:effectLst>
        </p:spPr>
        <p:txBody>
          <a:bodyPr wrap="none" lIns="90488" tIns="44450" rIns="90488" bIns="44450" anchor="ctr"/>
          <a:lstStyle/>
          <a:p>
            <a:pPr algn="ctr"/>
            <a:r>
              <a:rPr lang="en-US" altLang="en-US" sz="1000">
                <a:solidFill>
                  <a:schemeClr val="tx1"/>
                </a:solidFill>
              </a:rPr>
              <a:t>National Institute of </a:t>
            </a:r>
          </a:p>
          <a:p>
            <a:pPr algn="ctr"/>
            <a:r>
              <a:rPr lang="en-US" altLang="en-US" sz="1000">
                <a:solidFill>
                  <a:schemeClr val="tx1"/>
                </a:solidFill>
              </a:rPr>
              <a:t>Biomedical Imaging</a:t>
            </a:r>
          </a:p>
          <a:p>
            <a:pPr algn="ctr"/>
            <a:r>
              <a:rPr lang="en-US" altLang="en-US" sz="1000">
                <a:solidFill>
                  <a:schemeClr val="tx1"/>
                </a:solidFill>
              </a:rPr>
              <a:t>and Bioengineering</a:t>
            </a:r>
          </a:p>
        </p:txBody>
      </p:sp>
      <p:sp>
        <p:nvSpPr>
          <p:cNvPr id="243772" name="Freeform 60"/>
          <p:cNvSpPr>
            <a:spLocks/>
          </p:cNvSpPr>
          <p:nvPr/>
        </p:nvSpPr>
        <p:spPr bwMode="auto">
          <a:xfrm>
            <a:off x="6908800" y="4800600"/>
            <a:ext cx="1569156" cy="230188"/>
          </a:xfrm>
          <a:custGeom>
            <a:avLst/>
            <a:gdLst>
              <a:gd name="T0" fmla="*/ 987 w 988"/>
              <a:gd name="T1" fmla="*/ 144 h 145"/>
              <a:gd name="T2" fmla="*/ 987 w 988"/>
              <a:gd name="T3" fmla="*/ 0 h 145"/>
              <a:gd name="T4" fmla="*/ 0 w 988"/>
              <a:gd name="T5" fmla="*/ 0 h 145"/>
            </a:gdLst>
            <a:ahLst/>
            <a:cxnLst>
              <a:cxn ang="0">
                <a:pos x="T0" y="T1"/>
              </a:cxn>
              <a:cxn ang="0">
                <a:pos x="T2" y="T3"/>
              </a:cxn>
              <a:cxn ang="0">
                <a:pos x="T4" y="T5"/>
              </a:cxn>
            </a:cxnLst>
            <a:rect l="0" t="0" r="r" b="b"/>
            <a:pathLst>
              <a:path w="988" h="145">
                <a:moveTo>
                  <a:pt x="987" y="144"/>
                </a:moveTo>
                <a:lnTo>
                  <a:pt x="987" y="0"/>
                </a:lnTo>
                <a:lnTo>
                  <a:pt x="0" y="0"/>
                </a:lnTo>
              </a:path>
            </a:pathLst>
          </a:custGeom>
          <a:noFill/>
          <a:ln w="254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2" name="Rounded Rectangle 1"/>
          <p:cNvSpPr/>
          <p:nvPr/>
        </p:nvSpPr>
        <p:spPr>
          <a:xfrm>
            <a:off x="3069873" y="2819400"/>
            <a:ext cx="1425927"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203200" y="838200"/>
            <a:ext cx="8699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1636"/>
          <a:stretch/>
        </p:blipFill>
        <p:spPr bwMode="auto">
          <a:xfrm>
            <a:off x="6903156" y="6019800"/>
            <a:ext cx="2240844"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67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NIDDK Mission</a:t>
            </a:r>
          </a:p>
        </p:txBody>
      </p:sp>
      <p:sp>
        <p:nvSpPr>
          <p:cNvPr id="3" name="Content Placeholder 2"/>
          <p:cNvSpPr>
            <a:spLocks noGrp="1"/>
          </p:cNvSpPr>
          <p:nvPr>
            <p:ph idx="1"/>
          </p:nvPr>
        </p:nvSpPr>
        <p:spPr/>
        <p:txBody>
          <a:bodyPr/>
          <a:lstStyle/>
          <a:p>
            <a:pPr marL="0" indent="0">
              <a:buNone/>
            </a:pPr>
            <a:r>
              <a:rPr lang="en-US" dirty="0"/>
              <a:t>To conduct and support medical research and research training and to disseminate science-based information on diabetes and other endocrine and metabolic diseases; digestive diseases, nutritional disorders, and obesity; and kidney, urologic, and hematologic diseases, to improve people’s health and quality of life</a:t>
            </a:r>
          </a:p>
        </p:txBody>
      </p:sp>
      <p:sp>
        <p:nvSpPr>
          <p:cNvPr id="4" name="Footer Placeholder 3"/>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338274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Core NIDDK Goals Principles</a:t>
            </a:r>
          </a:p>
        </p:txBody>
      </p:sp>
      <p:sp>
        <p:nvSpPr>
          <p:cNvPr id="3" name="Content Placeholder 2"/>
          <p:cNvSpPr>
            <a:spLocks noGrp="1"/>
          </p:cNvSpPr>
          <p:nvPr>
            <p:ph idx="1"/>
          </p:nvPr>
        </p:nvSpPr>
        <p:spPr/>
        <p:txBody>
          <a:bodyPr>
            <a:normAutofit/>
          </a:bodyPr>
          <a:lstStyle/>
          <a:p>
            <a:r>
              <a:rPr lang="en-US" dirty="0"/>
              <a:t>Maintain a vigorous Investigator-initiated research portfolio</a:t>
            </a:r>
          </a:p>
          <a:p>
            <a:r>
              <a:rPr lang="en-US" dirty="0"/>
              <a:t>Support pivotal clinical studies and trials</a:t>
            </a:r>
          </a:p>
          <a:p>
            <a:r>
              <a:rPr lang="en-US" dirty="0"/>
              <a:t>Preserve a stable pool of talented new investigators</a:t>
            </a:r>
          </a:p>
          <a:p>
            <a:r>
              <a:rPr lang="en-US" dirty="0"/>
              <a:t>Foster exceptional research training and mentoring opportunities</a:t>
            </a:r>
          </a:p>
          <a:p>
            <a:r>
              <a:rPr lang="en-US" dirty="0"/>
              <a:t>Ensure knowledge dissemination through outreach and communications</a:t>
            </a:r>
          </a:p>
          <a:p>
            <a:endParaRPr lang="en-US" dirty="0"/>
          </a:p>
        </p:txBody>
      </p:sp>
      <p:sp>
        <p:nvSpPr>
          <p:cNvPr id="4" name="Footer Placeholder 3"/>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538363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20.4"/>
</p:tagLst>
</file>

<file path=ppt/tags/tag2.xml><?xml version="1.0" encoding="utf-8"?>
<p:tagLst xmlns:a="http://schemas.openxmlformats.org/drawingml/2006/main" xmlns:r="http://schemas.openxmlformats.org/officeDocument/2006/relationships" xmlns:p="http://schemas.openxmlformats.org/presentationml/2006/main">
  <p:tag name="AUDIO_ID" val="306"/>
  <p:tag name="ORIGINAL_AUDIO_FILEPATH" val="\\odapps4\oershare\OER IMOD\Reproducibility\Training\Sound files\Module 2\Slide 5.wav"/>
  <p:tag name="ELAPSEDTIME" val="101.822"/>
  <p:tag name="ARTICULATE_NAV_LEVEL" val="1"/>
  <p:tag name="ARTICULATE_SLIDE_PRESENTER_GUID" val="36ac38fb-a046-4b0e-a4ec-1c86fa0d81e8"/>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300"/>
  <p:tag name="ORIGINAL_AUDIO_FILEPATH" val="\\odapps4\oershare\OER IMOD\Reproducibility\Training\Sound files\Module 2\Slide 14.wav"/>
  <p:tag name="ELAPSEDTIME" val="30.832"/>
  <p:tag name="ARTICULATE_NAV_LEVEL" val="1"/>
  <p:tag name="ARTICULATE_SLIDE_PRESENTER_GUID" val="36ac38fb-a046-4b0e-a4ec-1c86fa0d81e8"/>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UDIO_ID" val="266"/>
  <p:tag name="ARTICULATE_NAV_LEVEL" val="1"/>
  <p:tag name="ARTICULATE_SLIDE_PRESENTER_GUID" val="36ac38fb-a046-4b0e-a4ec-1c86fa0d81e8"/>
  <p:tag name="ARTICULATE_SLIDE_PAUSE" val="0"/>
  <p:tag name="ARTICULATE_LOCK_SLIDE" val="0"/>
  <p:tag name="ARTICULATE_HIDE_SLIDE" val="0"/>
  <p:tag name="ARTICULATE_PLAYER_CONTROL_PREVIOUS" val="True"/>
  <p:tag name="ARTICULATE_PLAYER_CONTROL_NEXT" val="True"/>
  <p:tag name="ORIGINAL_AUDIO_FILEPATH" val="\\odapps4\oershare\OER IMOD\Reproducibility\Training\Sound files\Module 2\Slide 13.wav"/>
  <p:tag name="ELAPSEDTIME" val="68.882"/>
  <p:tag name="TIMELINE" val="15.37/34.40"/>
  <p:tag name="ARTICULATE_USED_LAYOUT" val="2"/>
  <p:tag name="ARTICULATE_SLIDE_THUMBNAIL_REFRESH" val="1"/>
</p:tagLst>
</file>

<file path=ppt/theme/theme1.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nter Logo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2749</Words>
  <Application>Microsoft Office PowerPoint</Application>
  <PresentationFormat>On-screen Show (4:3)</PresentationFormat>
  <Paragraphs>544</Paragraphs>
  <Slides>43</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ＭＳ Ｐゴシック</vt:lpstr>
      <vt:lpstr>Arial</vt:lpstr>
      <vt:lpstr>Bodoni MT</vt:lpstr>
      <vt:lpstr>Calibri</vt:lpstr>
      <vt:lpstr>Georgia</vt:lpstr>
      <vt:lpstr>Symbol</vt:lpstr>
      <vt:lpstr>Times</vt:lpstr>
      <vt:lpstr>Wingdings</vt:lpstr>
      <vt:lpstr>Right Lower Logo Only</vt:lpstr>
      <vt:lpstr>Center Logo Design</vt:lpstr>
      <vt:lpstr>A Beginner’s Guide to NIH</vt:lpstr>
      <vt:lpstr>Lessons from Elephants</vt:lpstr>
      <vt:lpstr> Understanding Elephants</vt:lpstr>
      <vt:lpstr>National Institutes of Health</vt:lpstr>
      <vt:lpstr>NIH Mission</vt:lpstr>
      <vt:lpstr>National Biomedical Research Portfolio</vt:lpstr>
      <vt:lpstr>PowerPoint Presentation</vt:lpstr>
      <vt:lpstr>NIDDK Mission</vt:lpstr>
      <vt:lpstr>Core NIDDK Goals Principles</vt:lpstr>
      <vt:lpstr>NIDDK’s Award Funding Policy is Published</vt:lpstr>
      <vt:lpstr>FY 2016 Budget</vt:lpstr>
      <vt:lpstr>PowerPoint Presentation</vt:lpstr>
      <vt:lpstr>How do we set the payline? </vt:lpstr>
      <vt:lpstr>Pressures on the R01 Payline</vt:lpstr>
      <vt:lpstr>Trends in Award Cost</vt:lpstr>
      <vt:lpstr>Trends in Application Numbers</vt:lpstr>
      <vt:lpstr>Can Reduce Pool Available for New Awards </vt:lpstr>
      <vt:lpstr>Life Cycle of a Grant</vt:lpstr>
      <vt:lpstr>The Bottom Line: Overall Impact</vt:lpstr>
      <vt:lpstr>Specific Aims</vt:lpstr>
      <vt:lpstr>Critiques: Review Criteria</vt:lpstr>
      <vt:lpstr>Significance</vt:lpstr>
      <vt:lpstr>Scientific Premise</vt:lpstr>
      <vt:lpstr>Investigator(s)</vt:lpstr>
      <vt:lpstr>Investigator(s)</vt:lpstr>
      <vt:lpstr>Innovation</vt:lpstr>
      <vt:lpstr>Approach</vt:lpstr>
      <vt:lpstr>Approach</vt:lpstr>
      <vt:lpstr>Scientific Rigor</vt:lpstr>
      <vt:lpstr>Sex As a Biological Variable</vt:lpstr>
      <vt:lpstr>Environment</vt:lpstr>
      <vt:lpstr>Competitive Renewal Applications</vt:lpstr>
      <vt:lpstr>Additional Review Considerations</vt:lpstr>
      <vt:lpstr>Resource Authentication Attachment </vt:lpstr>
      <vt:lpstr>Impact/Priority Score</vt:lpstr>
      <vt:lpstr>Percentile</vt:lpstr>
      <vt:lpstr>Resume and Summary of Discussion</vt:lpstr>
      <vt:lpstr>Critiques: Criterion Scores</vt:lpstr>
      <vt:lpstr>Contact your Program Officer</vt:lpstr>
      <vt:lpstr>To Resubmit or Not?</vt:lpstr>
      <vt:lpstr>Acknowledge Your Center’s Contribution in Presentations &amp; on Posters </vt:lpstr>
      <vt:lpstr>Rigor and Transparency</vt:lpstr>
      <vt:lpstr>Useful information: Be in the know!</vt:lpstr>
    </vt:vector>
  </TitlesOfParts>
  <Company>IQ Solutions,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rhall</dc:creator>
  <cp:lastModifiedBy>Perrin, Peter (NIH/NIDDK) [E]</cp:lastModifiedBy>
  <cp:revision>144</cp:revision>
  <cp:lastPrinted>2016-10-24T15:15:15Z</cp:lastPrinted>
  <dcterms:created xsi:type="dcterms:W3CDTF">2013-01-31T18:24:26Z</dcterms:created>
  <dcterms:modified xsi:type="dcterms:W3CDTF">2016-10-24T15:17:28Z</dcterms:modified>
</cp:coreProperties>
</file>